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62" r:id="rId9"/>
    <p:sldId id="265" r:id="rId10"/>
    <p:sldId id="266" r:id="rId11"/>
    <p:sldId id="267" r:id="rId12"/>
    <p:sldId id="360" r:id="rId13"/>
    <p:sldId id="268" r:id="rId14"/>
    <p:sldId id="269" r:id="rId15"/>
    <p:sldId id="270" r:id="rId16"/>
    <p:sldId id="271" r:id="rId17"/>
    <p:sldId id="272" r:id="rId18"/>
    <p:sldId id="273" r:id="rId19"/>
    <p:sldId id="363" r:id="rId20"/>
    <p:sldId id="364" r:id="rId21"/>
    <p:sldId id="365" r:id="rId22"/>
    <p:sldId id="393" r:id="rId23"/>
    <p:sldId id="394" r:id="rId24"/>
    <p:sldId id="395" r:id="rId25"/>
    <p:sldId id="280" r:id="rId26"/>
    <p:sldId id="281" r:id="rId27"/>
    <p:sldId id="282" r:id="rId28"/>
    <p:sldId id="366" r:id="rId29"/>
    <p:sldId id="367" r:id="rId30"/>
    <p:sldId id="368" r:id="rId31"/>
    <p:sldId id="283" r:id="rId32"/>
    <p:sldId id="284" r:id="rId33"/>
    <p:sldId id="285" r:id="rId34"/>
    <p:sldId id="286" r:id="rId35"/>
    <p:sldId id="287" r:id="rId36"/>
    <p:sldId id="288" r:id="rId37"/>
    <p:sldId id="390" r:id="rId38"/>
    <p:sldId id="391" r:id="rId39"/>
    <p:sldId id="392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69" r:id="rId50"/>
    <p:sldId id="370" r:id="rId51"/>
    <p:sldId id="371" r:id="rId52"/>
    <p:sldId id="387" r:id="rId53"/>
    <p:sldId id="388" r:id="rId54"/>
    <p:sldId id="389" r:id="rId55"/>
    <p:sldId id="310" r:id="rId56"/>
    <p:sldId id="311" r:id="rId57"/>
    <p:sldId id="312" r:id="rId58"/>
    <p:sldId id="313" r:id="rId59"/>
    <p:sldId id="314" r:id="rId60"/>
    <p:sldId id="315" r:id="rId61"/>
    <p:sldId id="399" r:id="rId62"/>
    <p:sldId id="316" r:id="rId63"/>
    <p:sldId id="317" r:id="rId64"/>
    <p:sldId id="318" r:id="rId65"/>
    <p:sldId id="372" r:id="rId66"/>
    <p:sldId id="373" r:id="rId67"/>
    <p:sldId id="374" r:id="rId68"/>
    <p:sldId id="396" r:id="rId69"/>
    <p:sldId id="397" r:id="rId70"/>
    <p:sldId id="398" r:id="rId71"/>
    <p:sldId id="361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78" r:id="rId82"/>
    <p:sldId id="379" r:id="rId83"/>
    <p:sldId id="380" r:id="rId84"/>
    <p:sldId id="384" r:id="rId85"/>
    <p:sldId id="385" r:id="rId86"/>
    <p:sldId id="386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75" r:id="rId97"/>
    <p:sldId id="376" r:id="rId98"/>
    <p:sldId id="377" r:id="rId99"/>
    <p:sldId id="381" r:id="rId100"/>
    <p:sldId id="382" r:id="rId101"/>
    <p:sldId id="383" r:id="rId102"/>
    <p:sldId id="355" r:id="rId103"/>
    <p:sldId id="356" r:id="rId104"/>
    <p:sldId id="357" r:id="rId105"/>
    <p:sldId id="358" r:id="rId10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B6B6B6"/>
    <a:srgbClr val="D2D2D2"/>
    <a:srgbClr val="AAAAAA"/>
    <a:srgbClr val="FF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>
      <p:cViewPr>
        <p:scale>
          <a:sx n="70" d="100"/>
          <a:sy n="70" d="100"/>
        </p:scale>
        <p:origin x="-576" y="-138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5F5DD2-D89C-4C48-A999-5B4ACBB1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758276-EBA7-43AD-B900-1464CC7496BD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E98509-6D15-46E3-B8B3-C4A407BBF5B4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100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101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C6B9CC0-FB17-4CAF-95A8-E7C1A271B754}" type="slidenum">
              <a:rPr lang="en-US" sz="1200" smtClean="0"/>
              <a:pPr/>
              <a:t>102</a:t>
            </a:fld>
            <a:endParaRPr lang="en-US" sz="1200" smtClean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F18CF6-DCBE-42F6-AAC0-E3F5F3BB24FA}" type="slidenum">
              <a:rPr lang="en-US" sz="1200" smtClean="0"/>
              <a:pPr/>
              <a:t>103</a:t>
            </a:fld>
            <a:endParaRPr lang="en-US" sz="1200" smtClean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CFBB1F-02C2-463D-B21C-647A1770E0F1}" type="slidenum">
              <a:rPr lang="en-US" sz="1200" smtClean="0"/>
              <a:pPr/>
              <a:t>104</a:t>
            </a:fld>
            <a:endParaRPr lang="en-US" sz="1200" smtClean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8FBF4FE-2218-4F22-83EA-2E722A7DA8F6}" type="slidenum">
              <a:rPr lang="en-US" sz="1200" smtClean="0"/>
              <a:pPr/>
              <a:t>105</a:t>
            </a:fld>
            <a:endParaRPr lang="en-US" sz="1200" smtClean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C44891-12CF-44EF-AC22-11BBBE9DE72E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425FDD-F0CA-4E1B-8073-0EFF27993702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17932F-B32D-46FA-BC1E-C360F37F96EB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D6776-52DD-437D-B6EE-5D5DE4808784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CDA108-736E-4C29-B4DD-611818122902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5AA4AB-8B11-4102-B08F-5C42B68CE252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6B6ABA-FA76-45C6-AA0E-FF1117538BE1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E6C3FE-3B2D-49D6-9913-0DFCA9A263D6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48E2F1E-9A87-4A77-B87F-373D9321A92C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5DECE2-B839-401A-B95E-1FB99DE5C9F8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8239DD-46FD-4C3F-9120-674CD851A936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67C1AD-F967-444F-AFA3-C45AB7FBE367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E909980-86D3-448A-9A20-514C528F36B3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F38841-7BF5-4AF4-929D-5275832196A5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79BFD-63AD-41A7-88C8-2979ECE01A1B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07671C-C296-4183-A830-C18D29DDBB86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3F61B6-A9D6-4ED1-BDDC-4445E0691CCE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04C168-8652-4AF6-84A8-B4665C3662D3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14A9A0-E823-4962-9303-6547D9D3E11D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730741-9E91-4241-B71A-56B5E38CB801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ECF65F-FE27-48B9-A6AB-D282C0D394AA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1CED65-91E6-453B-B717-3C4D7B346567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33A53E-2135-477D-9C47-EEB3FA44962D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EE0124-F41C-45F0-AF43-AA269141C87E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DE7C0B-5922-47AA-A420-D65A9F7374AD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D9FD91-718B-4009-ADD5-A5598EEB0AFB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9956F0-CC4B-40AF-81F8-B1F07CF31D03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B7B117-F5EC-4CB3-BC8F-C7D108EF3837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1B4E0C-7219-42F9-96EB-DC7312A9834C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AAE698-C9E9-4CF8-AAE3-94203FD4FFF1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449DA43-CAB6-4506-93A8-72C401E4AAB7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BFD62AB-9403-4A2D-8B7C-47378EC03467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20550F-67AC-4729-AD44-BBD9D52DB7ED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C5676B-0E56-4158-BD75-9B2D361EEF23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5F0994-47EE-4AA7-99FC-B308D07CC3D6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AD222E-AE27-4E8E-9B75-2D0774124EEA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3A3C2F-65AE-43E3-8CEB-A15934157BAE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AAA2BC-CD73-42F1-B51C-1EB0B93C75DC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924132-6266-4F09-8FE7-07A676C5D395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38A07D-B8C8-4E57-AB3A-AA03C9531465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87EAFD-0035-4AAE-AF51-2069CE0F94CD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0C828B-5BB7-4B75-97D2-548A70926037}" type="slidenum">
              <a:rPr lang="en-US" sz="1200" smtClean="0"/>
              <a:pPr/>
              <a:t>76</a:t>
            </a:fld>
            <a:endParaRPr lang="en-US" sz="1200" smtClean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0615B0-4179-477A-A31A-EBA7BB992F58}" type="slidenum">
              <a:rPr lang="en-US" sz="1200" smtClean="0"/>
              <a:pPr/>
              <a:t>77</a:t>
            </a:fld>
            <a:endParaRPr lang="en-US" sz="1200" smtClean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80D077-07CE-4716-8D17-F92705241DFF}" type="slidenum">
              <a:rPr lang="en-US" sz="1200" smtClean="0"/>
              <a:pPr/>
              <a:t>78</a:t>
            </a:fld>
            <a:endParaRPr lang="en-US" sz="1200" smtClean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22B1C9-9187-4C29-A036-DF03653B7A7C}" type="slidenum">
              <a:rPr lang="en-US" sz="1200" smtClean="0"/>
              <a:pPr/>
              <a:t>79</a:t>
            </a:fld>
            <a:endParaRPr lang="en-US" sz="1200" smtClean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B0221F-15F1-48B7-ADF2-4966D6FF1724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882CD6F-8CAC-4479-B806-DA4418463179}" type="slidenum">
              <a:rPr lang="en-US" sz="1200" smtClean="0"/>
              <a:pPr/>
              <a:t>80</a:t>
            </a:fld>
            <a:endParaRPr lang="en-US" sz="1200" smtClean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81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82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83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84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85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86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A0EBF-E957-4875-AF0F-13B6C3BD8CB9}" type="slidenum">
              <a:rPr lang="en-US" sz="1200" smtClean="0"/>
              <a:pPr/>
              <a:t>87</a:t>
            </a:fld>
            <a:endParaRPr lang="en-US" sz="1200" smtClean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FB93C32-6B18-42A3-AC35-E8AF4DDD2DDB}" type="slidenum">
              <a:rPr lang="en-US" sz="1200" smtClean="0"/>
              <a:pPr/>
              <a:t>88</a:t>
            </a:fld>
            <a:endParaRPr lang="en-US" sz="1200" smtClean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978E1E3-9638-4D28-B820-A90EFCD34401}" type="slidenum">
              <a:rPr lang="en-US" sz="1200" smtClean="0"/>
              <a:pPr/>
              <a:t>89</a:t>
            </a:fld>
            <a:endParaRPr lang="en-US" sz="1200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3B93549-4D46-47F2-9756-64E0181C48F5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26BD56-2065-4E41-A10F-FE95DF9338F4}" type="slidenum">
              <a:rPr lang="en-US" sz="1200" smtClean="0"/>
              <a:pPr/>
              <a:t>90</a:t>
            </a:fld>
            <a:endParaRPr lang="en-US" sz="1200" smtClean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88C064-FB0F-4D79-B753-1BB380A22DB2}" type="slidenum">
              <a:rPr lang="en-US" sz="1200" smtClean="0"/>
              <a:pPr/>
              <a:t>91</a:t>
            </a:fld>
            <a:endParaRPr lang="en-US" sz="1200" smtClean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585839-6619-43F5-8F9D-FC3B05EA50B8}" type="slidenum">
              <a:rPr lang="en-US" sz="1200" smtClean="0"/>
              <a:pPr/>
              <a:t>92</a:t>
            </a:fld>
            <a:endParaRPr lang="en-US" sz="1200" smtClean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9B6323B-D406-4230-BBE9-A18264E3B7AD}" type="slidenum">
              <a:rPr lang="en-US" sz="1200" smtClean="0"/>
              <a:pPr/>
              <a:t>93</a:t>
            </a:fld>
            <a:endParaRPr lang="en-US" sz="1200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387524-A69E-4D09-A3AD-EEC9BB6E7795}" type="slidenum">
              <a:rPr lang="en-US" sz="1200" smtClean="0"/>
              <a:pPr/>
              <a:t>94</a:t>
            </a:fld>
            <a:endParaRPr lang="en-US" sz="1200" smtClean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D35AD5-BF79-4054-89D4-8DCE22B580F2}" type="slidenum">
              <a:rPr lang="en-US" sz="1200" smtClean="0"/>
              <a:pPr/>
              <a:t>95</a:t>
            </a:fld>
            <a:endParaRPr lang="en-US" sz="1200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96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97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98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99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38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3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22.xml"/><Relationship Id="rId18" Type="http://schemas.openxmlformats.org/officeDocument/2006/relationships/slide" Target="slide37.xml"/><Relationship Id="rId26" Type="http://schemas.openxmlformats.org/officeDocument/2006/relationships/slide" Target="slide58.xml"/><Relationship Id="rId39" Type="http://schemas.openxmlformats.org/officeDocument/2006/relationships/slide" Target="slide99.xml"/><Relationship Id="rId3" Type="http://schemas.openxmlformats.org/officeDocument/2006/relationships/slide" Target="slide9.xml"/><Relationship Id="rId21" Type="http://schemas.openxmlformats.org/officeDocument/2006/relationships/slide" Target="slide48.xml"/><Relationship Id="rId34" Type="http://schemas.openxmlformats.org/officeDocument/2006/relationships/slide" Target="slide84.xml"/><Relationship Id="rId7" Type="http://schemas.openxmlformats.org/officeDocument/2006/relationships/audio" Target="../media/audio3.bin"/><Relationship Id="rId12" Type="http://schemas.openxmlformats.org/officeDocument/2006/relationships/slide" Target="slide23.xml"/><Relationship Id="rId17" Type="http://schemas.openxmlformats.org/officeDocument/2006/relationships/slide" Target="slide34.xml"/><Relationship Id="rId25" Type="http://schemas.openxmlformats.org/officeDocument/2006/relationships/slide" Target="slide55.xml"/><Relationship Id="rId33" Type="http://schemas.openxmlformats.org/officeDocument/2006/relationships/slide" Target="slide81.xml"/><Relationship Id="rId38" Type="http://schemas.openxmlformats.org/officeDocument/2006/relationships/slide" Target="slide96.xml"/><Relationship Id="rId2" Type="http://schemas.openxmlformats.org/officeDocument/2006/relationships/notesSlide" Target="../notesSlides/notesSlide8.xml"/><Relationship Id="rId16" Type="http://schemas.openxmlformats.org/officeDocument/2006/relationships/slide" Target="slide28.xml"/><Relationship Id="rId20" Type="http://schemas.openxmlformats.org/officeDocument/2006/relationships/slide" Target="slide43.xml"/><Relationship Id="rId29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9.xml"/><Relationship Id="rId24" Type="http://schemas.openxmlformats.org/officeDocument/2006/relationships/slide" Target="slide52.xml"/><Relationship Id="rId32" Type="http://schemas.openxmlformats.org/officeDocument/2006/relationships/slide" Target="slide78.xml"/><Relationship Id="rId37" Type="http://schemas.openxmlformats.org/officeDocument/2006/relationships/slide" Target="slide93.xml"/><Relationship Id="rId40" Type="http://schemas.openxmlformats.org/officeDocument/2006/relationships/slide" Target="slide102.xml"/><Relationship Id="rId5" Type="http://schemas.openxmlformats.org/officeDocument/2006/relationships/slide" Target="slide13.xml"/><Relationship Id="rId15" Type="http://schemas.openxmlformats.org/officeDocument/2006/relationships/slide" Target="slide31.xml"/><Relationship Id="rId23" Type="http://schemas.openxmlformats.org/officeDocument/2006/relationships/slide" Target="slide51.xml"/><Relationship Id="rId28" Type="http://schemas.openxmlformats.org/officeDocument/2006/relationships/slide" Target="slide65.xml"/><Relationship Id="rId36" Type="http://schemas.openxmlformats.org/officeDocument/2006/relationships/slide" Target="slide90.xml"/><Relationship Id="rId10" Type="http://schemas.openxmlformats.org/officeDocument/2006/relationships/slide" Target="slide20.xml"/><Relationship Id="rId19" Type="http://schemas.openxmlformats.org/officeDocument/2006/relationships/slide" Target="slide40.xml"/><Relationship Id="rId31" Type="http://schemas.openxmlformats.org/officeDocument/2006/relationships/slide" Target="slide75.xml"/><Relationship Id="rId4" Type="http://schemas.openxmlformats.org/officeDocument/2006/relationships/audio" Target="../media/audio2.bin"/><Relationship Id="rId9" Type="http://schemas.openxmlformats.org/officeDocument/2006/relationships/slide" Target="slide16.xml"/><Relationship Id="rId14" Type="http://schemas.openxmlformats.org/officeDocument/2006/relationships/slide" Target="slide25.xml"/><Relationship Id="rId22" Type="http://schemas.openxmlformats.org/officeDocument/2006/relationships/slide" Target="slide49.xml"/><Relationship Id="rId27" Type="http://schemas.openxmlformats.org/officeDocument/2006/relationships/slide" Target="slide61.xml"/><Relationship Id="rId30" Type="http://schemas.openxmlformats.org/officeDocument/2006/relationships/slide" Target="slide71.xml"/><Relationship Id="rId35" Type="http://schemas.openxmlformats.org/officeDocument/2006/relationships/slide" Target="slide8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371600" y="4419600"/>
            <a:ext cx="6477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85"/>
              </a:avLst>
            </a:prstTxWarp>
          </a:bodyPr>
          <a:lstStyle/>
          <a:p>
            <a:pPr algn="ctr"/>
            <a:r>
              <a:rPr lang="en-US" sz="3600" kern="10" spc="72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Fall Final Exam (Part I)</a:t>
            </a:r>
            <a:endParaRPr lang="en-US" sz="3600" kern="10" spc="720" dirty="0"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4997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kern="10" spc="72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Edition</a:t>
            </a:r>
            <a:endParaRPr lang="en-US" sz="3600" kern="10" spc="720" dirty="0"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4997"/>
                  </a:srgbClr>
                </a:outerShdw>
              </a:effectLst>
              <a:latin typeface="Arial Black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8580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421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D1D1F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19194D"/>
                    </a:gs>
                    <a:gs pos="100000">
                      <a:srgbClr val="9C9CDF"/>
                    </a:gs>
                  </a:gsLst>
                  <a:lin ang="5400000" scaled="1"/>
                </a:gradFill>
                <a:latin typeface="Impact"/>
              </a:rPr>
              <a:t>Jeopardy!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newsflash/>
        <p:sndAc>
          <p:stSnd>
            <p:snd r:embed="rId3" name="opening.wav"/>
          </p:stSnd>
        </p:sndAc>
      </p:transition>
    </mc:Choice>
    <mc:Fallback xmlns="">
      <p:transition spd="slow">
        <p:newsflash/>
        <p:sndAc>
          <p:stSnd>
            <p:snd r:embed="rId4" name="open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2 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943600"/>
            <a:ext cx="2514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is water?</a:t>
            </a:r>
          </a:p>
        </p:txBody>
      </p:sp>
    </p:spTree>
    <p:extLst>
      <p:ext uri="{BB962C8B-B14F-4D97-AF65-F5344CB8AC3E}">
        <p14:creationId xmlns:p14="http://schemas.microsoft.com/office/powerpoint/2010/main" val="2770397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5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Topic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8001000" cy="3124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7200" cap="small" dirty="0" smtClean="0"/>
              <a:t>Macromolecules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Question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2667000"/>
            <a:ext cx="76962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Name each of the four types of macromolecules, along with an example of each type.</a:t>
            </a:r>
            <a:endParaRPr lang="en-US" dirty="0"/>
          </a:p>
        </p:txBody>
      </p:sp>
      <p:sp>
        <p:nvSpPr>
          <p:cNvPr id="104452" name="AutoShape 5">
            <a:hlinkClick r:id="" action="ppaction://noaction" highlightClick="1">
              <a:snd r:embed="rId3" name="finaljeo.wav"/>
            </a:hlinkClick>
          </p:cNvPr>
          <p:cNvSpPr>
            <a:spLocks noChangeArrowheads="1"/>
          </p:cNvSpPr>
          <p:nvPr/>
        </p:nvSpPr>
        <p:spPr bwMode="auto">
          <a:xfrm>
            <a:off x="7848600" y="304800"/>
            <a:ext cx="1066800" cy="685800"/>
          </a:xfrm>
          <a:prstGeom prst="actionButtonSound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Answer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are: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dirty="0" smtClean="0"/>
              <a:t>Carbohydrates (sugars)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dirty="0" smtClean="0"/>
              <a:t>Lipids (fats, oils, steroids)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dirty="0" smtClean="0"/>
              <a:t>Proteins (enzymes)</a:t>
            </a:r>
          </a:p>
          <a:p>
            <a:pPr marL="514350" indent="-514350" algn="ctr" eaLnBrk="1" hangingPunct="1">
              <a:buFont typeface="+mj-lt"/>
              <a:buAutoNum type="arabicPeriod"/>
            </a:pPr>
            <a:r>
              <a:rPr lang="en-US" dirty="0" smtClean="0"/>
              <a:t>Nucleic Acids (DNA)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Thank you for playing!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511985530"/>
      </p:ext>
    </p:extLst>
  </p:cSld>
  <p:clrMapOvr>
    <a:masterClrMapping/>
  </p:clrMapOvr>
  <p:transition spd="slow">
    <p:sndAc>
      <p:stSnd>
        <p:snd r:embed="rId3" name="dailydou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an atom has a negative charge, it has gained an extra one of these.</a:t>
            </a:r>
          </a:p>
        </p:txBody>
      </p:sp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3276600"/>
            <a:ext cx="4572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an electron?</a:t>
            </a:r>
          </a:p>
        </p:txBody>
      </p:sp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4419600"/>
            <a:ext cx="304800" cy="2438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36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Electrons are arranged in this form within an atom.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within an electron “cloud”?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type of bond is created when one atom donates an electron to another atom.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03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an ionic bond?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1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39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This happens to atoms in chemical reactions.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828800" y="19812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is rearranged?</a:t>
            </a:r>
          </a:p>
        </p:txBody>
      </p:sp>
    </p:spTree>
    <p:extLst>
      <p:ext uri="{BB962C8B-B14F-4D97-AF65-F5344CB8AC3E}">
        <p14:creationId xmlns:p14="http://schemas.microsoft.com/office/powerpoint/2010/main" val="891280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5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 word hydrophobic means this.</a:t>
            </a:r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H="1">
            <a:off x="9144000" y="6553200"/>
            <a:ext cx="152400" cy="304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“water-fearing”?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096000"/>
            <a:ext cx="2133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dirty="0" smtClean="0"/>
              <a:t>Because water has </a:t>
            </a:r>
            <a:r>
              <a:rPr lang="en-US" altLang="en-US" dirty="0"/>
              <a:t>a slight negative charge and a slight positive charge, allowing for hydrogen bonds to </a:t>
            </a:r>
            <a:r>
              <a:rPr lang="en-US" altLang="en-US" dirty="0" smtClean="0"/>
              <a:t>form, it is referred to as this type of molecule.</a:t>
            </a:r>
            <a:endParaRPr lang="en-US" altLang="en-US" dirty="0"/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0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polar molecule?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$300 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 hydrogen and oxygen in a single water molecule create this type of bond with each other.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Answer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covalent bond?</a:t>
            </a:r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715000"/>
            <a:ext cx="1371600" cy="1143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9248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Cohesion in water occurs due to this.</a:t>
            </a:r>
          </a:p>
        </p:txBody>
      </p:sp>
      <p:sp>
        <p:nvSpPr>
          <p:cNvPr id="327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77000"/>
            <a:ext cx="1066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hydrogen bonds?</a:t>
            </a:r>
          </a:p>
        </p:txBody>
      </p:sp>
      <p:sp>
        <p:nvSpPr>
          <p:cNvPr id="337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791200"/>
            <a:ext cx="685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Hydrogen bonds between water molecules occur due to this quality in water.</a:t>
            </a:r>
          </a:p>
        </p:txBody>
      </p:sp>
    </p:spTree>
    <p:extLst>
      <p:ext uri="{BB962C8B-B14F-4D97-AF65-F5344CB8AC3E}">
        <p14:creationId xmlns:p14="http://schemas.microsoft.com/office/powerpoint/2010/main" val="209640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is polarity?</a:t>
            </a:r>
          </a:p>
        </p:txBody>
      </p:sp>
    </p:spTree>
    <p:extLst>
      <p:ext uri="{BB962C8B-B14F-4D97-AF65-F5344CB8AC3E}">
        <p14:creationId xmlns:p14="http://schemas.microsoft.com/office/powerpoint/2010/main" val="891280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5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Macromolecules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$100 Question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3112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dirty="0"/>
              <a:t>This is the function carbohydrates serve for an organism.</a:t>
            </a:r>
          </a:p>
        </p:txBody>
      </p:sp>
      <p:sp>
        <p:nvSpPr>
          <p:cNvPr id="419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$100 Answer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to provide energy?</a:t>
            </a:r>
          </a:p>
        </p:txBody>
      </p:sp>
      <p:sp>
        <p:nvSpPr>
          <p:cNvPr id="430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096000"/>
            <a:ext cx="3810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dirty="0"/>
              <a:t>This is the name for </a:t>
            </a:r>
            <a:r>
              <a:rPr lang="en-US" altLang="en-US" dirty="0" smtClean="0"/>
              <a:t>a chain of simple sugars.</a:t>
            </a:r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r>
              <a:rPr lang="en-US" altLang="en-US" i="1" dirty="0" smtClean="0"/>
              <a:t>(It creates a carbohydrate.)</a:t>
            </a:r>
            <a:endParaRPr lang="en-US" altLang="en-US" i="1" dirty="0"/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polysaccharide?</a:t>
            </a:r>
          </a:p>
        </p:txBody>
      </p:sp>
      <p:sp>
        <p:nvSpPr>
          <p:cNvPr id="460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609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macromolecule is known to control chemical reactions in the cell, build muscles, and defend the body.</a:t>
            </a:r>
          </a:p>
        </p:txBody>
      </p:sp>
      <p:sp>
        <p:nvSpPr>
          <p:cNvPr id="481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proteins?</a:t>
            </a:r>
          </a:p>
        </p:txBody>
      </p:sp>
      <p:sp>
        <p:nvSpPr>
          <p:cNvPr id="491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Enzymes are </a:t>
            </a:r>
            <a:r>
              <a:rPr lang="en-US" smtClean="0"/>
              <a:t>known to </a:t>
            </a:r>
            <a:r>
              <a:rPr lang="en-US" dirty="0" smtClean="0"/>
              <a:t>lower this in chemical reactions.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0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Organelles Part 1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activation energy?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This type of reaction occurs when a monomer or polymer is removed from a chain, through the addition of a water molecule.</a:t>
            </a:r>
          </a:p>
        </p:txBody>
      </p:sp>
    </p:spTree>
    <p:extLst>
      <p:ext uri="{BB962C8B-B14F-4D97-AF65-F5344CB8AC3E}">
        <p14:creationId xmlns:p14="http://schemas.microsoft.com/office/powerpoint/2010/main" val="209640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is a hydrolysis reaction?</a:t>
            </a:r>
          </a:p>
        </p:txBody>
      </p:sp>
    </p:spTree>
    <p:extLst>
      <p:ext uri="{BB962C8B-B14F-4D97-AF65-F5344CB8AC3E}">
        <p14:creationId xmlns:p14="http://schemas.microsoft.com/office/powerpoint/2010/main" val="891280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5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organelle is stores the cell’s DNA and directs activities in the cell.</a:t>
            </a:r>
          </a:p>
        </p:txBody>
      </p:sp>
      <p:sp>
        <p:nvSpPr>
          <p:cNvPr id="573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nucleus?</a:t>
            </a:r>
          </a:p>
        </p:txBody>
      </p:sp>
      <p:sp>
        <p:nvSpPr>
          <p:cNvPr id="583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939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2362200"/>
            <a:ext cx="777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organelle is the site of photosynthesis in the plant cell.</a:t>
            </a:r>
          </a:p>
        </p:txBody>
      </p:sp>
      <p:sp>
        <p:nvSpPr>
          <p:cNvPr id="604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12954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chloroplast?</a:t>
            </a:r>
          </a:p>
        </p:txBody>
      </p:sp>
      <p:sp>
        <p:nvSpPr>
          <p:cNvPr id="614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914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Organelles Part 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2365358508"/>
      </p:ext>
    </p:extLst>
  </p:cSld>
  <p:clrMapOvr>
    <a:masterClrMapping/>
  </p:clrMapOvr>
  <p:transition spd="slow">
    <p:sndAc>
      <p:stSnd>
        <p:snd r:embed="rId3" name="dailydou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begin at the ribosome, travel to the rough ER, bud off in a vesicle, travel to the Golgi, and are given directions in the Golgi to be transferred to either lysosomes, vacuoles, or vesicles.</a:t>
            </a:r>
            <a:endParaRPr lang="en-US" i="1" dirty="0" smtClean="0"/>
          </a:p>
        </p:txBody>
      </p:sp>
      <p:sp>
        <p:nvSpPr>
          <p:cNvPr id="634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943600"/>
            <a:ext cx="6858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620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proteins?</a:t>
            </a:r>
          </a:p>
        </p:txBody>
      </p:sp>
      <p:sp>
        <p:nvSpPr>
          <p:cNvPr id="645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554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organelle is responsible for modifying and folding the protein before sending it to its final destination.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0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Golgi apparatus?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organelle is a membrane-bound sac that moves products into or out of the cell.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50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vesicle?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16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Molecule Transport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46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39131373"/>
      </p:ext>
    </p:extLst>
  </p:cSld>
  <p:clrMapOvr>
    <a:masterClrMapping/>
  </p:clrMapOvr>
  <p:transition spd="slow">
    <p:sndAc>
      <p:stSnd>
        <p:snd r:embed="rId3" name="dailydou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 rough ER is characterized by having this organelle attached to its surface.</a:t>
            </a:r>
          </a:p>
        </p:txBody>
      </p:sp>
      <p:sp>
        <p:nvSpPr>
          <p:cNvPr id="880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ribosomes?</a:t>
            </a:r>
            <a:endParaRPr lang="en-US" i="1" dirty="0" smtClean="0"/>
          </a:p>
        </p:txBody>
      </p:sp>
      <p:sp>
        <p:nvSpPr>
          <p:cNvPr id="890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4724400"/>
            <a:ext cx="1752600" cy="2133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the network of fibers that extend through the cytoplasm.</a:t>
            </a:r>
          </a:p>
        </p:txBody>
      </p:sp>
      <p:sp>
        <p:nvSpPr>
          <p:cNvPr id="911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447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cytoskeleton?</a:t>
            </a:r>
          </a:p>
        </p:txBody>
      </p:sp>
      <p:sp>
        <p:nvSpPr>
          <p:cNvPr id="921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91200" y="6096000"/>
            <a:ext cx="3352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318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organelle refers to the area between the cell membrane and the nucleus.</a:t>
            </a:r>
          </a:p>
        </p:txBody>
      </p:sp>
      <p:sp>
        <p:nvSpPr>
          <p:cNvPr id="942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172200"/>
            <a:ext cx="1295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Answer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7463" y="2209800"/>
            <a:ext cx="9144001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cytoplasm?</a:t>
            </a:r>
          </a:p>
        </p:txBody>
      </p:sp>
      <p:sp>
        <p:nvSpPr>
          <p:cNvPr id="952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5867400"/>
            <a:ext cx="14478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Final Exam Jeopardy</a:t>
            </a:r>
          </a:p>
        </p:txBody>
      </p:sp>
      <p:sp>
        <p:nvSpPr>
          <p:cNvPr id="1741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>
                <a:ea typeface="ＭＳ Ｐゴシック" charset="0"/>
              </a:rPr>
              <a:t>Chemistry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92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Water</a:t>
            </a:r>
            <a:endParaRPr lang="en-US" sz="2000" dirty="0"/>
          </a:p>
        </p:txBody>
      </p:sp>
      <p:sp>
        <p:nvSpPr>
          <p:cNvPr id="922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/>
              <a:t>Macromolecules</a:t>
            </a:r>
          </a:p>
        </p:txBody>
      </p:sp>
      <p:sp>
        <p:nvSpPr>
          <p:cNvPr id="9222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Organelles</a:t>
            </a:r>
          </a:p>
          <a:p>
            <a:pPr algn="ctr">
              <a:defRPr/>
            </a:pPr>
            <a:r>
              <a:rPr lang="en-US" sz="2000" dirty="0" smtClean="0"/>
              <a:t>Part 1</a:t>
            </a:r>
            <a:endParaRPr lang="en-US" sz="2000" dirty="0"/>
          </a:p>
        </p:txBody>
      </p:sp>
      <p:sp>
        <p:nvSpPr>
          <p:cNvPr id="922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Organelles</a:t>
            </a:r>
          </a:p>
          <a:p>
            <a:pPr algn="ctr">
              <a:defRPr/>
            </a:pPr>
            <a:r>
              <a:rPr lang="en-US" sz="2000" dirty="0" smtClean="0"/>
              <a:t>Part 2</a:t>
            </a:r>
            <a:endParaRPr lang="en-US" dirty="0"/>
          </a:p>
        </p:txBody>
      </p:sp>
      <p:sp>
        <p:nvSpPr>
          <p:cNvPr id="9224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Molecule</a:t>
            </a:r>
          </a:p>
          <a:p>
            <a:pPr algn="ctr">
              <a:defRPr/>
            </a:pPr>
            <a:r>
              <a:rPr lang="en-US" sz="2000" dirty="0" smtClean="0"/>
              <a:t>Transport</a:t>
            </a:r>
            <a:endParaRPr lang="en-US" sz="2000" dirty="0"/>
          </a:p>
        </p:txBody>
      </p:sp>
      <p:sp>
        <p:nvSpPr>
          <p:cNvPr id="9225" name="AutoShape 15">
            <a:hlinkClick r:id="rId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26" name="AutoShape 16">
            <a:hlinkClick r:id="rId5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6" action="ppaction://hlinksldjump">
                  <a:snd r:embed="rId7" name="dailydoub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27" name="AutoShape 17">
            <a:hlinkClick r:id="rId8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9" action="ppaction://hlinksldjump">
                  <a:snd r:embed="rId4" name="question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28" name="AutoShape 18">
            <a:hlinkClick r:id="rId1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1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29" name="AutoShape 19">
            <a:hlinkClick r:id="rId1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3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30" name="AutoShape 21">
            <a:hlinkClick r:id="rId14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4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31" name="AutoShape 22">
            <a:hlinkClick r:id="rId15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6" action="ppaction://hlinksldjump">
                  <a:snd r:embed="rId4" name="question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32" name="AutoShape 23">
            <a:hlinkClick r:id="rId9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5" action="ppaction://hlinksldjump">
                  <a:snd r:embed="rId4" name="question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33" name="AutoShape 24">
            <a:hlinkClick r:id="rId1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7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34" name="AutoShape 25">
            <a:hlinkClick r:id="rId18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8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35" name="AutoShape 51">
            <a:hlinkClick r:id="rId19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9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36" name="AutoShape 52">
            <a:hlinkClick r:id="rId2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0" action="ppaction://hlinksldjump">
                  <a:snd r:embed="rId4" name="question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37" name="AutoShape 53">
            <a:hlinkClick r:id="rId8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8" action="ppaction://hlinksldjump">
                  <a:snd r:embed="rId4" name="question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38" name="AutoShape 54">
            <a:hlinkClick r:id="rId2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2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39" name="AutoShape 55">
            <a:hlinkClick r:id="rId2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4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4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5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4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6" action="ppaction://hlinksldjump">
                  <a:snd r:embed="rId4" name="question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4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7" action="ppaction://hlinksldjump">
                  <a:snd r:embed="rId7" name="dailydoub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4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8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4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9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4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0" action="ppaction://hlinksldjump">
                  <a:snd r:embed="rId7" name="dailydoub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4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1" action="ppaction://hlinksldjump">
                  <a:snd r:embed="rId4" name="question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4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2" action="ppaction://hlinksldjump">
                  <a:snd r:embed="rId4" name="question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4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3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4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4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5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5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5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6" action="ppaction://hlinksldjump">
                  <a:snd r:embed="rId4" name="question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5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7" action="ppaction://hlinksldjump">
                  <a:snd r:embed="rId4" name="question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5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8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5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9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55" name="AutoShape 72">
            <a:hlinkClick r:id="rId4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172200"/>
            <a:ext cx="1981200" cy="3810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i="1" dirty="0">
                <a:solidFill>
                  <a:schemeClr val="hlink"/>
                </a:solidFill>
                <a:hlinkClick r:id="rId40" action="ppaction://hlinksldjump"/>
              </a:rPr>
              <a:t>Final Jeopardy!</a:t>
            </a:r>
            <a:endParaRPr lang="en-US" altLang="en-US" sz="2000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47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626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organelle digests worn out organelles.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0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lysosome?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dirty="0"/>
              <a:t>These are organelles on the outer surface of the cell that aid with cell movement.</a:t>
            </a:r>
          </a:p>
        </p:txBody>
      </p:sp>
    </p:spTree>
    <p:extLst>
      <p:ext uri="{BB962C8B-B14F-4D97-AF65-F5344CB8AC3E}">
        <p14:creationId xmlns:p14="http://schemas.microsoft.com/office/powerpoint/2010/main" val="209640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dirty="0"/>
              <a:t>What are the flagella and cilia?</a:t>
            </a:r>
          </a:p>
        </p:txBody>
      </p:sp>
    </p:spTree>
    <p:extLst>
      <p:ext uri="{BB962C8B-B14F-4D97-AF65-F5344CB8AC3E}">
        <p14:creationId xmlns:p14="http://schemas.microsoft.com/office/powerpoint/2010/main" val="891280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5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dirty="0" smtClean="0"/>
              <a:t>This process refers to the diffusion of water.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727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1905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153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osmosis?</a:t>
            </a:r>
            <a:endParaRPr lang="en-US" i="1" dirty="0" smtClean="0"/>
          </a:p>
        </p:txBody>
      </p:sp>
      <p:sp>
        <p:nvSpPr>
          <p:cNvPr id="737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248400"/>
            <a:ext cx="2133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475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467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product of the equation: 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2 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2 H</a:t>
            </a:r>
            <a:r>
              <a:rPr lang="en-US" baseline="-25000" dirty="0" smtClean="0"/>
              <a:t>2</a:t>
            </a:r>
            <a:r>
              <a:rPr lang="en-US" dirty="0" smtClean="0">
                <a:sym typeface="Wingdings" panose="05000000000000000000" pitchFamily="2" charset="2"/>
              </a:rPr>
              <a:t>O  .</a:t>
            </a:r>
            <a:endParaRPr lang="en-US" dirty="0" smtClean="0"/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48000" y="3124200"/>
            <a:ext cx="6096000" cy="3733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the net movement of molecules from an area of high concentration to an area of low concentration.</a:t>
            </a:r>
          </a:p>
        </p:txBody>
      </p:sp>
      <p:sp>
        <p:nvSpPr>
          <p:cNvPr id="757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diffusion?</a:t>
            </a:r>
          </a:p>
        </p:txBody>
      </p:sp>
      <p:sp>
        <p:nvSpPr>
          <p:cNvPr id="768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The channels within the cell membrane are made of this.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Question </a:t>
            </a:r>
          </a:p>
        </p:txBody>
      </p:sp>
      <p:sp>
        <p:nvSpPr>
          <p:cNvPr id="788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proteins?</a:t>
            </a:r>
            <a:endParaRPr lang="en-US" i="1" dirty="0" smtClean="0"/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798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638800"/>
            <a:ext cx="12192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dirty="0"/>
              <a:t>This refers to the process that occurs when energy is used to move molecules against their concentration gradient (from an area of lower concentration to an area of higher concentration).</a:t>
            </a:r>
          </a:p>
        </p:txBody>
      </p:sp>
    </p:spTree>
    <p:extLst>
      <p:ext uri="{BB962C8B-B14F-4D97-AF65-F5344CB8AC3E}">
        <p14:creationId xmlns:p14="http://schemas.microsoft.com/office/powerpoint/2010/main" val="1098620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is active transport?</a:t>
            </a:r>
          </a:p>
        </p:txBody>
      </p:sp>
    </p:spTree>
    <p:extLst>
      <p:ext uri="{BB962C8B-B14F-4D97-AF65-F5344CB8AC3E}">
        <p14:creationId xmlns:p14="http://schemas.microsoft.com/office/powerpoint/2010/main" val="143486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/>
              <a:t>Due to the qualities of the phospholipid bilayer, this molecule cannot simply diffuse across the membrane.  It must use a transport protein to enter or leave the cell.</a:t>
            </a:r>
          </a:p>
        </p:txBody>
      </p:sp>
    </p:spTree>
    <p:extLst>
      <p:ext uri="{BB962C8B-B14F-4D97-AF65-F5344CB8AC3E}">
        <p14:creationId xmlns:p14="http://schemas.microsoft.com/office/powerpoint/2010/main" val="1378229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575D1"/>
      </a:hlink>
      <a:folHlink>
        <a:srgbClr val="0000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7242</TotalTime>
  <Words>1111</Words>
  <Application>Microsoft Office PowerPoint</Application>
  <PresentationFormat>On-screen Show (4:3)</PresentationFormat>
  <Paragraphs>336</Paragraphs>
  <Slides>105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Blank Presentation</vt:lpstr>
      <vt:lpstr>PowerPoint Presentation</vt:lpstr>
      <vt:lpstr>Chemistry</vt:lpstr>
      <vt:lpstr>Water</vt:lpstr>
      <vt:lpstr>Macromolecules</vt:lpstr>
      <vt:lpstr>Organelles Part 1</vt:lpstr>
      <vt:lpstr>Organelles Part 2</vt:lpstr>
      <vt:lpstr>Molecule Transport</vt:lpstr>
      <vt:lpstr>Final Exam Jeopardy</vt:lpstr>
      <vt:lpstr>$100 Question </vt:lpstr>
      <vt:lpstr>$100 Answer </vt:lpstr>
      <vt:lpstr>Return</vt:lpstr>
      <vt:lpstr>Daily Double</vt:lpstr>
      <vt:lpstr>Daily Double Question </vt:lpstr>
      <vt:lpstr>Daily Double Answer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</vt:lpstr>
      <vt:lpstr>$300 Answer</vt:lpstr>
      <vt:lpstr>Return</vt:lpstr>
      <vt:lpstr>$400 Question</vt:lpstr>
      <vt:lpstr>$400 Answer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Daily Double</vt:lpstr>
      <vt:lpstr>Daily Double Question </vt:lpstr>
      <vt:lpstr>Daily Double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Daily Double</vt:lpstr>
      <vt:lpstr>Daily Double Question </vt:lpstr>
      <vt:lpstr>Daily Double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Final Jeopardy Topic</vt:lpstr>
      <vt:lpstr>Final Jeopardy Question</vt:lpstr>
      <vt:lpstr>Final Jeopardy Answer</vt:lpstr>
      <vt:lpstr>Thank you for playing!</vt:lpstr>
    </vt:vector>
  </TitlesOfParts>
  <Company>Malone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Klemann</dc:creator>
  <cp:lastModifiedBy>Julia A. Fulbright</cp:lastModifiedBy>
  <cp:revision>235</cp:revision>
  <dcterms:created xsi:type="dcterms:W3CDTF">2006-06-12T15:11:52Z</dcterms:created>
  <dcterms:modified xsi:type="dcterms:W3CDTF">2014-12-16T16:29:38Z</dcterms:modified>
</cp:coreProperties>
</file>