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3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363" r:id="rId19"/>
    <p:sldId id="364" r:id="rId20"/>
    <p:sldId id="365" r:id="rId21"/>
    <p:sldId id="393" r:id="rId22"/>
    <p:sldId id="394" r:id="rId23"/>
    <p:sldId id="395" r:id="rId24"/>
    <p:sldId id="280" r:id="rId25"/>
    <p:sldId id="281" r:id="rId26"/>
    <p:sldId id="282" r:id="rId27"/>
    <p:sldId id="360" r:id="rId28"/>
    <p:sldId id="366" r:id="rId29"/>
    <p:sldId id="367" r:id="rId30"/>
    <p:sldId id="368" r:id="rId31"/>
    <p:sldId id="283" r:id="rId32"/>
    <p:sldId id="284" r:id="rId33"/>
    <p:sldId id="285" r:id="rId34"/>
    <p:sldId id="286" r:id="rId35"/>
    <p:sldId id="287" r:id="rId36"/>
    <p:sldId id="288" r:id="rId37"/>
    <p:sldId id="390" r:id="rId38"/>
    <p:sldId id="391" r:id="rId39"/>
    <p:sldId id="392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69" r:id="rId50"/>
    <p:sldId id="370" r:id="rId51"/>
    <p:sldId id="371" r:id="rId52"/>
    <p:sldId id="387" r:id="rId53"/>
    <p:sldId id="388" r:id="rId54"/>
    <p:sldId id="389" r:id="rId55"/>
    <p:sldId id="310" r:id="rId56"/>
    <p:sldId id="311" r:id="rId57"/>
    <p:sldId id="312" r:id="rId58"/>
    <p:sldId id="313" r:id="rId59"/>
    <p:sldId id="314" r:id="rId60"/>
    <p:sldId id="315" r:id="rId61"/>
    <p:sldId id="399" r:id="rId62"/>
    <p:sldId id="316" r:id="rId63"/>
    <p:sldId id="317" r:id="rId64"/>
    <p:sldId id="318" r:id="rId65"/>
    <p:sldId id="372" r:id="rId66"/>
    <p:sldId id="373" r:id="rId67"/>
    <p:sldId id="374" r:id="rId68"/>
    <p:sldId id="396" r:id="rId69"/>
    <p:sldId id="397" r:id="rId70"/>
    <p:sldId id="398" r:id="rId71"/>
    <p:sldId id="340" r:id="rId72"/>
    <p:sldId id="341" r:id="rId73"/>
    <p:sldId id="342" r:id="rId74"/>
    <p:sldId id="343" r:id="rId75"/>
    <p:sldId id="344" r:id="rId76"/>
    <p:sldId id="345" r:id="rId77"/>
    <p:sldId id="346" r:id="rId78"/>
    <p:sldId id="347" r:id="rId79"/>
    <p:sldId id="348" r:id="rId80"/>
    <p:sldId id="378" r:id="rId81"/>
    <p:sldId id="379" r:id="rId82"/>
    <p:sldId id="380" r:id="rId83"/>
    <p:sldId id="384" r:id="rId84"/>
    <p:sldId id="385" r:id="rId85"/>
    <p:sldId id="386" r:id="rId86"/>
    <p:sldId id="325" r:id="rId87"/>
    <p:sldId id="326" r:id="rId88"/>
    <p:sldId id="327" r:id="rId89"/>
    <p:sldId id="328" r:id="rId90"/>
    <p:sldId id="329" r:id="rId91"/>
    <p:sldId id="330" r:id="rId92"/>
    <p:sldId id="361" r:id="rId93"/>
    <p:sldId id="331" r:id="rId94"/>
    <p:sldId id="332" r:id="rId95"/>
    <p:sldId id="333" r:id="rId96"/>
    <p:sldId id="375" r:id="rId97"/>
    <p:sldId id="376" r:id="rId98"/>
    <p:sldId id="377" r:id="rId99"/>
    <p:sldId id="381" r:id="rId100"/>
    <p:sldId id="382" r:id="rId101"/>
    <p:sldId id="383" r:id="rId102"/>
    <p:sldId id="355" r:id="rId103"/>
    <p:sldId id="356" r:id="rId104"/>
    <p:sldId id="357" r:id="rId105"/>
    <p:sldId id="358" r:id="rId10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  <a:srgbClr val="B6B6B6"/>
    <a:srgbClr val="D2D2D2"/>
    <a:srgbClr val="AAAAAA"/>
    <a:srgbClr val="FF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8" autoAdjust="0"/>
    <p:restoredTop sz="94660"/>
  </p:normalViewPr>
  <p:slideViewPr>
    <p:cSldViewPr>
      <p:cViewPr>
        <p:scale>
          <a:sx n="40" d="100"/>
          <a:sy n="40" d="100"/>
        </p:scale>
        <p:origin x="-1452" y="-792"/>
      </p:cViewPr>
      <p:guideLst>
        <p:guide orient="horz" pos="2160"/>
        <p:guide pos="2880"/>
      </p:guideLst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8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65F5DD2-D89C-4C48-A999-5B4ACBB13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43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6758276-EBA7-43AD-B900-1464CC7496BD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E98509-6D15-46E3-B8B3-C4A407BBF5B4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100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101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C6B9CC0-FB17-4CAF-95A8-E7C1A271B754}" type="slidenum">
              <a:rPr lang="en-US" sz="1200" smtClean="0"/>
              <a:pPr/>
              <a:t>102</a:t>
            </a:fld>
            <a:endParaRPr lang="en-US" sz="1200" smtClean="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F18CF6-DCBE-42F6-AAC0-E3F5F3BB24FA}" type="slidenum">
              <a:rPr lang="en-US" sz="1200" smtClean="0"/>
              <a:pPr/>
              <a:t>103</a:t>
            </a:fld>
            <a:endParaRPr lang="en-US" sz="1200" smtClean="0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ACFBB1F-02C2-463D-B21C-647A1770E0F1}" type="slidenum">
              <a:rPr lang="en-US" sz="1200" smtClean="0"/>
              <a:pPr/>
              <a:t>104</a:t>
            </a:fld>
            <a:endParaRPr lang="en-US" sz="1200" smtClean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8FBF4FE-2218-4F22-83EA-2E722A7DA8F6}" type="slidenum">
              <a:rPr lang="en-US" sz="1200" smtClean="0"/>
              <a:pPr/>
              <a:t>105</a:t>
            </a:fld>
            <a:endParaRPr lang="en-US" sz="1200" smtClean="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C44891-12CF-44EF-AC22-11BBBE9DE72E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5425FDD-F0CA-4E1B-8073-0EFF27993702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D17932F-B32D-46FA-BC1E-C360F37F96EB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A3D6776-52DD-437D-B6EE-5D5DE4808784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9CDA108-736E-4C29-B4DD-611818122902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95AA4AB-8B11-4102-B08F-5C42B68CE252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6B6ABA-FA76-45C6-AA0E-FF1117538BE1}" type="slidenum">
              <a:rPr lang="en-US" sz="1200" smtClean="0"/>
              <a:pPr/>
              <a:t>25</a:t>
            </a:fld>
            <a:endParaRPr lang="en-US" sz="1200" smtClean="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1E6C3FE-3B2D-49D6-9913-0DFCA9A263D6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79867B7-95C5-4142-A837-51E9C4C95425}" type="slidenum">
              <a:rPr lang="en-US" sz="1200" smtClean="0"/>
              <a:pPr/>
              <a:t>27</a:t>
            </a:fld>
            <a:endParaRPr lang="en-US" sz="1200" smtClean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28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48E2F1E-9A87-4A77-B87F-373D9321A92C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55DECE2-B839-401A-B95E-1FB99DE5C9F8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08239DD-46FD-4C3F-9120-674CD851A936}" type="slidenum">
              <a:rPr lang="en-US" sz="1200" smtClean="0"/>
              <a:pPr/>
              <a:t>32</a:t>
            </a:fld>
            <a:endParaRPr lang="en-US" sz="1200" smtClean="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967C1AD-F967-444F-AFA3-C45AB7FBE367}" type="slidenum">
              <a:rPr lang="en-US" sz="1200" smtClean="0"/>
              <a:pPr/>
              <a:t>33</a:t>
            </a:fld>
            <a:endParaRPr lang="en-US" sz="1200" smtClean="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E909980-86D3-448A-9A20-514C528F36B3}" type="slidenum">
              <a:rPr lang="en-US" sz="1200" smtClean="0"/>
              <a:pPr/>
              <a:t>34</a:t>
            </a:fld>
            <a:endParaRPr lang="en-US" sz="1200" smtClean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5F38841-7BF5-4AF4-929D-5275832196A5}" type="slidenum">
              <a:rPr lang="en-US" sz="1200" smtClean="0"/>
              <a:pPr/>
              <a:t>35</a:t>
            </a:fld>
            <a:endParaRPr lang="en-US" sz="1200" smtClean="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7C79BFD-63AD-41A7-88C8-2979ECE01A1B}" type="slidenum">
              <a:rPr lang="en-US" sz="1200" smtClean="0"/>
              <a:pPr/>
              <a:t>36</a:t>
            </a:fld>
            <a:endParaRPr lang="en-US" sz="1200" smtClean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37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38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39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07671C-C296-4183-A830-C18D29DDBB86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F3F61B6-A9D6-4ED1-BDDC-4445E0691CCE}" type="slidenum">
              <a:rPr lang="en-US" sz="1200" smtClean="0"/>
              <a:pPr/>
              <a:t>40</a:t>
            </a:fld>
            <a:endParaRPr lang="en-US" sz="1200" smtClean="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B04C168-8652-4AF6-84A8-B4665C3662D3}" type="slidenum">
              <a:rPr lang="en-US" sz="1200" smtClean="0"/>
              <a:pPr/>
              <a:t>41</a:t>
            </a:fld>
            <a:endParaRPr lang="en-US" sz="1200" smtClean="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F14A9A0-E823-4962-9303-6547D9D3E11D}" type="slidenum">
              <a:rPr lang="en-US" sz="1200" smtClean="0"/>
              <a:pPr/>
              <a:t>42</a:t>
            </a:fld>
            <a:endParaRPr lang="en-US" sz="1200" smtClean="0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0730741-9E91-4241-B71A-56B5E38CB801}" type="slidenum">
              <a:rPr lang="en-US" sz="1200" smtClean="0"/>
              <a:pPr/>
              <a:t>43</a:t>
            </a:fld>
            <a:endParaRPr lang="en-US" sz="1200" smtClean="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CECF65F-FE27-48B9-A6AB-D282C0D394AA}" type="slidenum">
              <a:rPr lang="en-US" sz="1200" smtClean="0"/>
              <a:pPr/>
              <a:t>44</a:t>
            </a:fld>
            <a:endParaRPr lang="en-US" sz="1200" smtClean="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01CED65-91E6-453B-B717-3C4D7B346567}" type="slidenum">
              <a:rPr lang="en-US" sz="1200" smtClean="0"/>
              <a:pPr/>
              <a:t>45</a:t>
            </a:fld>
            <a:endParaRPr lang="en-US" sz="1200" smtClean="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633A53E-2135-477D-9C47-EEB3FA44962D}" type="slidenum">
              <a:rPr lang="en-US" sz="1200" smtClean="0"/>
              <a:pPr/>
              <a:t>46</a:t>
            </a:fld>
            <a:endParaRPr lang="en-US" sz="1200" smtClean="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6EE0124-F41C-45F0-AF43-AA269141C87E}" type="slidenum">
              <a:rPr lang="en-US" sz="1200" smtClean="0"/>
              <a:pPr/>
              <a:t>47</a:t>
            </a:fld>
            <a:endParaRPr lang="en-US" sz="1200" smtClean="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4DE7C0B-5922-47AA-A420-D65A9F7374AD}" type="slidenum">
              <a:rPr lang="en-US" sz="1200" smtClean="0"/>
              <a:pPr/>
              <a:t>48</a:t>
            </a:fld>
            <a:endParaRPr lang="en-US" sz="1200" smtClean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49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4D9FD91-718B-4009-ADD5-A5598EEB0AFB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50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51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52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53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54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D9956F0-CC4B-40AF-81F8-B1F07CF31D03}" type="slidenum">
              <a:rPr lang="en-US" sz="1200" smtClean="0"/>
              <a:pPr/>
              <a:t>55</a:t>
            </a:fld>
            <a:endParaRPr lang="en-US" sz="1200" smtClean="0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CB7B117-F5EC-4CB3-BC8F-C7D108EF3837}" type="slidenum">
              <a:rPr lang="en-US" sz="1200" smtClean="0"/>
              <a:pPr/>
              <a:t>56</a:t>
            </a:fld>
            <a:endParaRPr lang="en-US" sz="1200" smtClean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11B4E0C-7219-42F9-96EB-DC7312A9834C}" type="slidenum">
              <a:rPr lang="en-US" sz="1200" smtClean="0"/>
              <a:pPr/>
              <a:t>57</a:t>
            </a:fld>
            <a:endParaRPr lang="en-US" sz="1200" smtClean="0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1AAE698-C9E9-4CF8-AAE3-94203FD4FFF1}" type="slidenum">
              <a:rPr lang="en-US" sz="1200" smtClean="0"/>
              <a:pPr/>
              <a:t>58</a:t>
            </a:fld>
            <a:endParaRPr lang="en-US" sz="1200" smtClean="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449DA43-CAB6-4506-93A8-72C401E4AAB7}" type="slidenum">
              <a:rPr lang="en-US" sz="1200" smtClean="0"/>
              <a:pPr/>
              <a:t>59</a:t>
            </a:fld>
            <a:endParaRPr lang="en-US" sz="1200" smtClean="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BFD62AB-9403-4A2D-8B7C-47378EC03467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520550F-67AC-4729-AD44-BBD9D52DB7ED}" type="slidenum">
              <a:rPr lang="en-US" sz="1200" smtClean="0"/>
              <a:pPr/>
              <a:t>60</a:t>
            </a:fld>
            <a:endParaRPr lang="en-US" sz="1200" smtClean="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79867B7-95C5-4142-A837-51E9C4C95425}" type="slidenum">
              <a:rPr lang="en-US" sz="1200" smtClean="0"/>
              <a:pPr/>
              <a:t>61</a:t>
            </a:fld>
            <a:endParaRPr lang="en-US" sz="1200" smtClean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7C5676B-0E56-4158-BD75-9B2D361EEF23}" type="slidenum">
              <a:rPr lang="en-US" sz="1200" smtClean="0"/>
              <a:pPr/>
              <a:t>62</a:t>
            </a:fld>
            <a:endParaRPr lang="en-US" sz="1200" smtClean="0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75F0994-47EE-4AA7-99FC-B308D07CC3D6}" type="slidenum">
              <a:rPr lang="en-US" sz="1200" smtClean="0"/>
              <a:pPr/>
              <a:t>63</a:t>
            </a:fld>
            <a:endParaRPr lang="en-US" sz="1200" smtClean="0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6AD222E-AE27-4E8E-9B75-2D0774124EEA}" type="slidenum">
              <a:rPr lang="en-US" sz="1200" smtClean="0"/>
              <a:pPr/>
              <a:t>64</a:t>
            </a:fld>
            <a:endParaRPr lang="en-US" sz="1200" smtClean="0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65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66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67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68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69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F3A3C2F-65AE-43E3-8CEB-A15934157BAE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70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8AAA2BC-CD73-42F1-B51C-1EB0B93C75DC}" type="slidenum">
              <a:rPr lang="en-US" sz="1200" smtClean="0"/>
              <a:pPr/>
              <a:t>71</a:t>
            </a:fld>
            <a:endParaRPr lang="en-US" sz="1200" smtClean="0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A924132-6266-4F09-8FE7-07A676C5D395}" type="slidenum">
              <a:rPr lang="en-US" sz="1200" smtClean="0"/>
              <a:pPr/>
              <a:t>72</a:t>
            </a:fld>
            <a:endParaRPr lang="en-US" sz="1200" smtClean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D38A07D-B8C8-4E57-AB3A-AA03C9531465}" type="slidenum">
              <a:rPr lang="en-US" sz="1200" smtClean="0"/>
              <a:pPr/>
              <a:t>73</a:t>
            </a:fld>
            <a:endParaRPr lang="en-US" sz="1200" smtClean="0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287EAFD-0035-4AAE-AF51-2069CE0F94CD}" type="slidenum">
              <a:rPr lang="en-US" sz="1200" smtClean="0"/>
              <a:pPr/>
              <a:t>74</a:t>
            </a:fld>
            <a:endParaRPr lang="en-US" sz="1200" smtClean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B0C828B-5BB7-4B75-97D2-548A70926037}" type="slidenum">
              <a:rPr lang="en-US" sz="1200" smtClean="0"/>
              <a:pPr/>
              <a:t>75</a:t>
            </a:fld>
            <a:endParaRPr lang="en-US" sz="1200" smtClean="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70615B0-4179-477A-A31A-EBA7BB992F58}" type="slidenum">
              <a:rPr lang="en-US" sz="1200" smtClean="0"/>
              <a:pPr/>
              <a:t>76</a:t>
            </a:fld>
            <a:endParaRPr lang="en-US" sz="1200" smtClean="0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580D077-07CE-4716-8D17-F92705241DFF}" type="slidenum">
              <a:rPr lang="en-US" sz="1200" smtClean="0"/>
              <a:pPr/>
              <a:t>77</a:t>
            </a:fld>
            <a:endParaRPr lang="en-US" sz="1200" smtClean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22B1C9-9187-4C29-A036-DF03653B7A7C}" type="slidenum">
              <a:rPr lang="en-US" sz="1200" smtClean="0"/>
              <a:pPr/>
              <a:t>78</a:t>
            </a:fld>
            <a:endParaRPr lang="en-US" sz="1200" smtClean="0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882CD6F-8CAC-4479-B806-DA4418463179}" type="slidenum">
              <a:rPr lang="en-US" sz="1200" smtClean="0"/>
              <a:pPr/>
              <a:t>79</a:t>
            </a:fld>
            <a:endParaRPr lang="en-US" sz="1200" smtClean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5B0221F-15F1-48B7-ADF2-4966D6FF1724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80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81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82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83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84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85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A3A0EBF-E957-4875-AF0F-13B6C3BD8CB9}" type="slidenum">
              <a:rPr lang="en-US" sz="1200" smtClean="0"/>
              <a:pPr/>
              <a:t>86</a:t>
            </a:fld>
            <a:endParaRPr lang="en-US" sz="1200" smtClean="0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FB93C32-6B18-42A3-AC35-E8AF4DDD2DDB}" type="slidenum">
              <a:rPr lang="en-US" sz="1200" smtClean="0"/>
              <a:pPr/>
              <a:t>87</a:t>
            </a:fld>
            <a:endParaRPr lang="en-US" sz="1200" smtClean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978E1E3-9638-4D28-B820-A90EFCD34401}" type="slidenum">
              <a:rPr lang="en-US" sz="1200" smtClean="0"/>
              <a:pPr/>
              <a:t>88</a:t>
            </a:fld>
            <a:endParaRPr lang="en-US" sz="1200" smtClean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626BD56-2065-4E41-A10F-FE95DF9338F4}" type="slidenum">
              <a:rPr lang="en-US" sz="1200" smtClean="0"/>
              <a:pPr/>
              <a:t>89</a:t>
            </a:fld>
            <a:endParaRPr lang="en-US" sz="1200" smtClean="0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3B93549-4D46-47F2-9756-64E0181C48F5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188C064-FB0F-4D79-B753-1BB380A22DB2}" type="slidenum">
              <a:rPr lang="en-US" sz="1200" smtClean="0"/>
              <a:pPr/>
              <a:t>90</a:t>
            </a:fld>
            <a:endParaRPr lang="en-US" sz="1200" smtClean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1585839-6619-43F5-8F9D-FC3B05EA50B8}" type="slidenum">
              <a:rPr lang="en-US" sz="1200" smtClean="0"/>
              <a:pPr/>
              <a:t>91</a:t>
            </a:fld>
            <a:endParaRPr lang="en-US" sz="1200" smtClean="0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79867B7-95C5-4142-A837-51E9C4C95425}" type="slidenum">
              <a:rPr lang="en-US" sz="1200" smtClean="0"/>
              <a:pPr/>
              <a:t>92</a:t>
            </a:fld>
            <a:endParaRPr lang="en-US" sz="1200" smtClean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9B6323B-D406-4230-BBE9-A18264E3B7AD}" type="slidenum">
              <a:rPr lang="en-US" sz="1200" smtClean="0"/>
              <a:pPr/>
              <a:t>93</a:t>
            </a:fld>
            <a:endParaRPr lang="en-US" sz="1200" smtClean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E387524-A69E-4D09-A3AD-EEC9BB6E7795}" type="slidenum">
              <a:rPr lang="en-US" sz="1200" smtClean="0"/>
              <a:pPr/>
              <a:t>94</a:t>
            </a:fld>
            <a:endParaRPr lang="en-US" sz="1200" smtClean="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AD35AD5-BF79-4054-89D4-8DCE22B580F2}" type="slidenum">
              <a:rPr lang="en-US" sz="1200" smtClean="0"/>
              <a:pPr/>
              <a:t>95</a:t>
            </a:fld>
            <a:endParaRPr lang="en-US" sz="1200" smtClean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96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97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98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99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5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7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0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38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2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98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31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22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31.xml"/><Relationship Id="rId18" Type="http://schemas.openxmlformats.org/officeDocument/2006/relationships/slide" Target="slide40.xml"/><Relationship Id="rId26" Type="http://schemas.openxmlformats.org/officeDocument/2006/relationships/slide" Target="slide61.xml"/><Relationship Id="rId39" Type="http://schemas.openxmlformats.org/officeDocument/2006/relationships/slide" Target="slide102.xml"/><Relationship Id="rId3" Type="http://schemas.openxmlformats.org/officeDocument/2006/relationships/slide" Target="slide9.xml"/><Relationship Id="rId21" Type="http://schemas.openxmlformats.org/officeDocument/2006/relationships/slide" Target="slide49.xml"/><Relationship Id="rId34" Type="http://schemas.openxmlformats.org/officeDocument/2006/relationships/slide" Target="slide86.xml"/><Relationship Id="rId7" Type="http://schemas.openxmlformats.org/officeDocument/2006/relationships/slide" Target="slide15.xml"/><Relationship Id="rId12" Type="http://schemas.openxmlformats.org/officeDocument/2006/relationships/slide" Target="slide24.xml"/><Relationship Id="rId17" Type="http://schemas.openxmlformats.org/officeDocument/2006/relationships/slide" Target="slide37.xml"/><Relationship Id="rId25" Type="http://schemas.openxmlformats.org/officeDocument/2006/relationships/slide" Target="slide58.xml"/><Relationship Id="rId33" Type="http://schemas.openxmlformats.org/officeDocument/2006/relationships/slide" Target="slide83.xml"/><Relationship Id="rId38" Type="http://schemas.openxmlformats.org/officeDocument/2006/relationships/slide" Target="slide99.xml"/><Relationship Id="rId2" Type="http://schemas.openxmlformats.org/officeDocument/2006/relationships/notesSlide" Target="../notesSlides/notesSlide8.xml"/><Relationship Id="rId16" Type="http://schemas.openxmlformats.org/officeDocument/2006/relationships/slide" Target="slide34.xml"/><Relationship Id="rId20" Type="http://schemas.openxmlformats.org/officeDocument/2006/relationships/slide" Target="slide48.xml"/><Relationship Id="rId29" Type="http://schemas.openxmlformats.org/officeDocument/2006/relationships/slide" Target="slide7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11" Type="http://schemas.openxmlformats.org/officeDocument/2006/relationships/slide" Target="slide21.xml"/><Relationship Id="rId24" Type="http://schemas.openxmlformats.org/officeDocument/2006/relationships/slide" Target="slide55.xml"/><Relationship Id="rId32" Type="http://schemas.openxmlformats.org/officeDocument/2006/relationships/slide" Target="slide80.xml"/><Relationship Id="rId37" Type="http://schemas.openxmlformats.org/officeDocument/2006/relationships/slide" Target="slide96.xml"/><Relationship Id="rId5" Type="http://schemas.openxmlformats.org/officeDocument/2006/relationships/slide" Target="slide12.xml"/><Relationship Id="rId15" Type="http://schemas.openxmlformats.org/officeDocument/2006/relationships/audio" Target="../media/audio3.bin"/><Relationship Id="rId23" Type="http://schemas.openxmlformats.org/officeDocument/2006/relationships/slide" Target="slide52.xml"/><Relationship Id="rId28" Type="http://schemas.openxmlformats.org/officeDocument/2006/relationships/slide" Target="slide68.xml"/><Relationship Id="rId36" Type="http://schemas.openxmlformats.org/officeDocument/2006/relationships/slide" Target="slide92.xml"/><Relationship Id="rId10" Type="http://schemas.openxmlformats.org/officeDocument/2006/relationships/slide" Target="slide22.xml"/><Relationship Id="rId19" Type="http://schemas.openxmlformats.org/officeDocument/2006/relationships/slide" Target="slide43.xml"/><Relationship Id="rId31" Type="http://schemas.openxmlformats.org/officeDocument/2006/relationships/slide" Target="slide77.xml"/><Relationship Id="rId4" Type="http://schemas.openxmlformats.org/officeDocument/2006/relationships/audio" Target="../media/audio2.bin"/><Relationship Id="rId9" Type="http://schemas.openxmlformats.org/officeDocument/2006/relationships/slide" Target="slide18.xml"/><Relationship Id="rId14" Type="http://schemas.openxmlformats.org/officeDocument/2006/relationships/slide" Target="slide27.xml"/><Relationship Id="rId22" Type="http://schemas.openxmlformats.org/officeDocument/2006/relationships/slide" Target="slide51.xml"/><Relationship Id="rId27" Type="http://schemas.openxmlformats.org/officeDocument/2006/relationships/slide" Target="slide65.xml"/><Relationship Id="rId30" Type="http://schemas.openxmlformats.org/officeDocument/2006/relationships/slide" Target="slide74.xml"/><Relationship Id="rId35" Type="http://schemas.openxmlformats.org/officeDocument/2006/relationships/slide" Target="slide8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371600" y="4419600"/>
            <a:ext cx="64770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685"/>
              </a:avLst>
            </a:prstTxWarp>
          </a:bodyPr>
          <a:lstStyle/>
          <a:p>
            <a:pPr algn="ctr"/>
            <a:r>
              <a:rPr lang="en-US" sz="3600" kern="10" spc="720" dirty="0" smtClean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/>
              </a:rPr>
              <a:t>Fall Final Exam (Part II)</a:t>
            </a:r>
            <a:endParaRPr lang="en-US" sz="3600" kern="10" spc="720" dirty="0">
              <a:solidFill>
                <a:schemeClr val="bg1"/>
              </a:solidFill>
              <a:effectLst>
                <a:outerShdw dist="45791" dir="3378596" algn="ctr" rotWithShape="0">
                  <a:srgbClr val="4D4D4D">
                    <a:alpha val="74997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en-US" sz="3600" kern="10" spc="720" dirty="0" smtClean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/>
              </a:rPr>
              <a:t>Edition</a:t>
            </a:r>
            <a:endParaRPr lang="en-US" sz="3600" kern="10" spc="720" dirty="0">
              <a:solidFill>
                <a:schemeClr val="bg1"/>
              </a:solidFill>
              <a:effectLst>
                <a:outerShdw dist="45791" dir="3378596" algn="ctr" rotWithShape="0">
                  <a:srgbClr val="4D4D4D">
                    <a:alpha val="74997"/>
                  </a:srgbClr>
                </a:outerShdw>
              </a:effectLst>
              <a:latin typeface="Arial Black"/>
            </a:endParaRP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838200" y="1143000"/>
            <a:ext cx="685800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6421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D1D1F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19194D"/>
                    </a:gs>
                    <a:gs pos="100000">
                      <a:srgbClr val="9C9CDF"/>
                    </a:gs>
                  </a:gsLst>
                  <a:lin ang="5400000" scaled="1"/>
                </a:gradFill>
                <a:latin typeface="Impact"/>
              </a:rPr>
              <a:t>Jeopardy!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newsflash/>
        <p:sndAc>
          <p:stSnd>
            <p:snd r:embed="rId3" name="opening.wav"/>
          </p:stSnd>
        </p:sndAc>
      </p:transition>
    </mc:Choice>
    <mc:Fallback xmlns="">
      <p:transition spd="slow">
        <p:newsflash/>
        <p:sndAc>
          <p:stSnd>
            <p:snd r:embed="rId4" name="open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mitochondria?</a:t>
            </a:r>
          </a:p>
        </p:txBody>
      </p:sp>
      <p:sp>
        <p:nvSpPr>
          <p:cNvPr id="112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629400" y="5943600"/>
            <a:ext cx="25146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772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kern="0" dirty="0" smtClean="0"/>
              <a:t>What are hydrogen bonds?</a:t>
            </a:r>
          </a:p>
        </p:txBody>
      </p:sp>
    </p:spTree>
    <p:extLst>
      <p:ext uri="{BB962C8B-B14F-4D97-AF65-F5344CB8AC3E}">
        <p14:creationId xmlns:p14="http://schemas.microsoft.com/office/powerpoint/2010/main" val="27703974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151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Jeopardy Topic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62200"/>
            <a:ext cx="8001000" cy="3124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sz="7200" cap="small" dirty="0" smtClean="0"/>
              <a:t>Food Webs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Jeopardy Question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2667000"/>
            <a:ext cx="76962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Draw a food web, detailing at least four organisms.  Be sure to include labels for their trophic level.</a:t>
            </a:r>
            <a:endParaRPr lang="en-US" dirty="0"/>
          </a:p>
        </p:txBody>
      </p:sp>
      <p:sp>
        <p:nvSpPr>
          <p:cNvPr id="104452" name="AutoShape 5">
            <a:hlinkClick r:id="" action="ppaction://noaction" highlightClick="1">
              <a:snd r:embed="rId3" name="finaljeo.wav"/>
            </a:hlinkClick>
          </p:cNvPr>
          <p:cNvSpPr>
            <a:spLocks noChangeArrowheads="1"/>
          </p:cNvSpPr>
          <p:nvPr/>
        </p:nvSpPr>
        <p:spPr bwMode="auto">
          <a:xfrm>
            <a:off x="7848600" y="304800"/>
            <a:ext cx="1066800" cy="685800"/>
          </a:xfrm>
          <a:prstGeom prst="actionButtonSound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Jeopardy Answer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Answers will vary.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Thank you for playing!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229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$200 Question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form of energy that is produced through cellular respiration.</a:t>
            </a:r>
          </a:p>
        </p:txBody>
      </p:sp>
      <p:sp>
        <p:nvSpPr>
          <p:cNvPr id="1331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3276600"/>
            <a:ext cx="4572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$200 Answer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ATP?</a:t>
            </a:r>
          </a:p>
        </p:txBody>
      </p:sp>
      <p:sp>
        <p:nvSpPr>
          <p:cNvPr id="143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4419600"/>
            <a:ext cx="304800" cy="2438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536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Because cellular respiration requires oxygen, it is referred to as this type of process.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an aerobic process?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Unlike cellular respiration, fermentation does not require this.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031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oxygen gas?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313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Cellular Respiration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395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overall equation for cellular respiration.</a:t>
            </a:r>
            <a:endParaRPr lang="en-US" dirty="0"/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00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828800" y="19812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2209800"/>
            <a:ext cx="7772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kern="0" dirty="0" smtClean="0"/>
              <a:t>What is</a:t>
            </a:r>
          </a:p>
          <a:p>
            <a:pPr marL="0" indent="0" algn="ctr" eaLnBrk="1" hangingPunct="1">
              <a:buFontTx/>
              <a:buNone/>
            </a:pPr>
            <a:endParaRPr lang="en-US" kern="0" dirty="0" smtClean="0"/>
          </a:p>
          <a:p>
            <a:pPr marL="0" indent="0" algn="ctr" eaLnBrk="1" hangingPunct="1">
              <a:buFontTx/>
              <a:buNone/>
            </a:pPr>
            <a:r>
              <a:rPr lang="en-US" kern="0" dirty="0" smtClean="0"/>
              <a:t>							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819400"/>
            <a:ext cx="54483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280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051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cell organelle where photosynthesis occurs in plant cells.</a:t>
            </a:r>
          </a:p>
        </p:txBody>
      </p:sp>
      <p:sp>
        <p:nvSpPr>
          <p:cNvPr id="256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flipH="1">
            <a:off x="9144000" y="6553200"/>
            <a:ext cx="152400" cy="304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chloroplast?</a:t>
            </a: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  <p:sp>
        <p:nvSpPr>
          <p:cNvPr id="2662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10400" y="6096000"/>
            <a:ext cx="21336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765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Double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533400"/>
            <a:ext cx="7924800" cy="571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95400" y="1219200"/>
            <a:ext cx="6477000" cy="434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1" name="WordArt 7"/>
          <p:cNvSpPr>
            <a:spLocks noChangeArrowheads="1" noChangeShapeType="1" noTextEdit="1"/>
          </p:cNvSpPr>
          <p:nvPr/>
        </p:nvSpPr>
        <p:spPr bwMode="auto">
          <a:xfrm>
            <a:off x="1638300" y="2286000"/>
            <a:ext cx="57912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perspectiveRelaxedModerately"/>
              <a:lightRig rig="legacyHarsh2" dir="b"/>
            </a:scene3d>
            <a:sp3d extrusionH="430200" prstMaterial="legacyMatte">
              <a:extrusionClr>
                <a:schemeClr val="accent2">
                  <a:lumMod val="20000"/>
                  <a:lumOff val="80000"/>
                </a:schemeClr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Impact"/>
              </a:rPr>
              <a:t>Daily Double!</a:t>
            </a:r>
          </a:p>
        </p:txBody>
      </p:sp>
    </p:spTree>
    <p:extLst>
      <p:ext uri="{BB962C8B-B14F-4D97-AF65-F5344CB8AC3E}">
        <p14:creationId xmlns:p14="http://schemas.microsoft.com/office/powerpoint/2010/main" val="3511985530"/>
      </p:ext>
    </p:extLst>
  </p:cSld>
  <p:clrMapOvr>
    <a:masterClrMapping/>
  </p:clrMapOvr>
  <p:transition spd="slow">
    <p:sndAc>
      <p:stSnd>
        <p:snd r:embed="rId3" name="dailydou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Daily Double Question 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altLang="en-US" dirty="0" smtClean="0"/>
              <a:t>The process of photosynthesis converts this into chemical energy.</a:t>
            </a:r>
            <a:endParaRPr lang="en-US" altLang="en-US" dirty="0"/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20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Daily Double Answer 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light energy?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6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Photosynthesis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70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$300 Question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During the day, plants are likely to be giving off this gas.</a:t>
            </a:r>
          </a:p>
        </p:txBody>
      </p:sp>
      <p:sp>
        <p:nvSpPr>
          <p:cNvPr id="2970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324600"/>
            <a:ext cx="10668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$300 Answer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oxygen?</a:t>
            </a:r>
          </a:p>
        </p:txBody>
      </p:sp>
      <p:sp>
        <p:nvSpPr>
          <p:cNvPr id="307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715000"/>
            <a:ext cx="1371600" cy="1143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174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Question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9248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/>
              <a:t>This is the overall equation for photosynthesis.</a:t>
            </a:r>
          </a:p>
        </p:txBody>
      </p:sp>
      <p:sp>
        <p:nvSpPr>
          <p:cNvPr id="327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477000"/>
            <a:ext cx="1066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Answer</a:t>
            </a:r>
          </a:p>
        </p:txBody>
      </p:sp>
      <p:sp>
        <p:nvSpPr>
          <p:cNvPr id="337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5791200"/>
            <a:ext cx="685800" cy="1066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209800"/>
            <a:ext cx="7772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kern="0" dirty="0" smtClean="0"/>
              <a:t>What is </a:t>
            </a:r>
          </a:p>
          <a:p>
            <a:pPr marL="0" indent="0" algn="ctr" eaLnBrk="1" hangingPunct="1">
              <a:buFontTx/>
              <a:buNone/>
            </a:pPr>
            <a:endParaRPr lang="en-US" kern="0" dirty="0"/>
          </a:p>
          <a:p>
            <a:pPr marL="0" indent="0" algn="ctr" eaLnBrk="1" hangingPunct="1">
              <a:buFontTx/>
              <a:buNone/>
            </a:pPr>
            <a:r>
              <a:rPr lang="en-US" kern="0" dirty="0" smtClean="0"/>
              <a:t>							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46400"/>
            <a:ext cx="49530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482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772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kern="0" dirty="0" smtClean="0"/>
              <a:t>This is where one would find the carbon atoms from CO</a:t>
            </a:r>
            <a:r>
              <a:rPr lang="en-US" kern="0" baseline="-25000" dirty="0" smtClean="0"/>
              <a:t>2</a:t>
            </a:r>
            <a:r>
              <a:rPr lang="en-US" kern="0" dirty="0" smtClean="0"/>
              <a:t> after photosynthesis has occurred.</a:t>
            </a:r>
          </a:p>
        </p:txBody>
      </p:sp>
    </p:spTree>
    <p:extLst>
      <p:ext uri="{BB962C8B-B14F-4D97-AF65-F5344CB8AC3E}">
        <p14:creationId xmlns:p14="http://schemas.microsoft.com/office/powerpoint/2010/main" val="2096400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209800"/>
            <a:ext cx="7772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kern="0" dirty="0" smtClean="0"/>
              <a:t>What is glucose (sugar)?</a:t>
            </a:r>
          </a:p>
        </p:txBody>
      </p:sp>
    </p:spTree>
    <p:extLst>
      <p:ext uri="{BB962C8B-B14F-4D97-AF65-F5344CB8AC3E}">
        <p14:creationId xmlns:p14="http://schemas.microsoft.com/office/powerpoint/2010/main" val="891280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051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Food Webs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$100 Question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31125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altLang="en-US" dirty="0" smtClean="0"/>
              <a:t>This is an organism that can make its own food.</a:t>
            </a:r>
            <a:endParaRPr lang="en-US" altLang="en-US" dirty="0"/>
          </a:p>
        </p:txBody>
      </p:sp>
      <p:sp>
        <p:nvSpPr>
          <p:cNvPr id="419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400800"/>
            <a:ext cx="6096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$100 Answer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an autotroph (or producer)?</a:t>
            </a:r>
          </a:p>
        </p:txBody>
      </p:sp>
      <p:sp>
        <p:nvSpPr>
          <p:cNvPr id="430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096000"/>
            <a:ext cx="3810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40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altLang="en-US" dirty="0" smtClean="0"/>
              <a:t>This type of organism is known for eating detritus and gaining energy in this way.</a:t>
            </a:r>
            <a:endParaRPr lang="en-US" altLang="en-US" dirty="0"/>
          </a:p>
        </p:txBody>
      </p:sp>
      <p:sp>
        <p:nvSpPr>
          <p:cNvPr id="450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11430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decomposer?</a:t>
            </a:r>
          </a:p>
        </p:txBody>
      </p:sp>
      <p:sp>
        <p:nvSpPr>
          <p:cNvPr id="460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096000"/>
            <a:ext cx="6096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710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how energy moves in an ecosystem.</a:t>
            </a:r>
          </a:p>
        </p:txBody>
      </p:sp>
      <p:sp>
        <p:nvSpPr>
          <p:cNvPr id="481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6858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“flows”?</a:t>
            </a:r>
          </a:p>
        </p:txBody>
      </p:sp>
      <p:sp>
        <p:nvSpPr>
          <p:cNvPr id="4915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400800"/>
            <a:ext cx="838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018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refers to each step in the food web/chain.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20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Mitosis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trophic level?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6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70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772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kern="0" dirty="0" smtClean="0"/>
              <a:t>CO</a:t>
            </a:r>
            <a:r>
              <a:rPr lang="en-US" kern="0" baseline="-25000" dirty="0" smtClean="0"/>
              <a:t>2</a:t>
            </a:r>
            <a:r>
              <a:rPr lang="en-US" kern="0" dirty="0" smtClean="0"/>
              <a:t> </a:t>
            </a:r>
            <a:r>
              <a:rPr lang="en-US" kern="0" dirty="0"/>
              <a:t>is </a:t>
            </a:r>
            <a:r>
              <a:rPr lang="en-US" kern="0" dirty="0" smtClean="0"/>
              <a:t>released in numerous ways throughout the carbon cycle.  This way, along with the process of cellular respiration and the burning of fossil fuels, are common ways to add </a:t>
            </a:r>
            <a:r>
              <a:rPr lang="en-US" kern="0" dirty="0"/>
              <a:t>CO</a:t>
            </a:r>
            <a:r>
              <a:rPr lang="en-US" kern="0" baseline="-25000" dirty="0"/>
              <a:t>2</a:t>
            </a:r>
            <a:r>
              <a:rPr lang="en-US" kern="0" dirty="0"/>
              <a:t> </a:t>
            </a:r>
            <a:r>
              <a:rPr lang="en-US" kern="0" dirty="0" smtClean="0"/>
              <a:t>to the atmosphere.</a:t>
            </a:r>
            <a:endParaRPr lang="en-US" kern="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096400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209800"/>
            <a:ext cx="7772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kern="0" dirty="0" smtClean="0"/>
              <a:t>What is decomposition?</a:t>
            </a:r>
          </a:p>
        </p:txBody>
      </p:sp>
    </p:spTree>
    <p:extLst>
      <p:ext uri="{BB962C8B-B14F-4D97-AF65-F5344CB8AC3E}">
        <p14:creationId xmlns:p14="http://schemas.microsoft.com/office/powerpoint/2010/main" val="891280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051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phase within the cell cycle where the DNA is replicated.</a:t>
            </a:r>
          </a:p>
        </p:txBody>
      </p:sp>
      <p:sp>
        <p:nvSpPr>
          <p:cNvPr id="5734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2209800"/>
            <a:ext cx="84582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interphase?</a:t>
            </a:r>
          </a:p>
        </p:txBody>
      </p:sp>
      <p:sp>
        <p:nvSpPr>
          <p:cNvPr id="583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477000"/>
            <a:ext cx="685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939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325" y="2362200"/>
            <a:ext cx="77724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/>
              <a:t>This is the amount and </a:t>
            </a:r>
            <a:r>
              <a:rPr lang="en-US" dirty="0" err="1"/>
              <a:t>ploidy</a:t>
            </a:r>
            <a:r>
              <a:rPr lang="en-US" dirty="0"/>
              <a:t> of the cells created through the process of </a:t>
            </a:r>
            <a:r>
              <a:rPr lang="en-US" dirty="0" smtClean="0"/>
              <a:t>mitosis.</a:t>
            </a:r>
            <a:endParaRPr lang="en-US" dirty="0"/>
          </a:p>
        </p:txBody>
      </p:sp>
      <p:sp>
        <p:nvSpPr>
          <p:cNvPr id="604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943600"/>
            <a:ext cx="12954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209800"/>
            <a:ext cx="84582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2 diploid cells?</a:t>
            </a:r>
          </a:p>
        </p:txBody>
      </p:sp>
      <p:sp>
        <p:nvSpPr>
          <p:cNvPr id="614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9144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Meiosis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246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Double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533400"/>
            <a:ext cx="7924800" cy="571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95400" y="1219200"/>
            <a:ext cx="6477000" cy="434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1" name="WordArt 7"/>
          <p:cNvSpPr>
            <a:spLocks noChangeArrowheads="1" noChangeShapeType="1" noTextEdit="1"/>
          </p:cNvSpPr>
          <p:nvPr/>
        </p:nvSpPr>
        <p:spPr bwMode="auto">
          <a:xfrm>
            <a:off x="1638300" y="2286000"/>
            <a:ext cx="57912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perspectiveRelaxedModerately"/>
              <a:lightRig rig="legacyHarsh2" dir="b"/>
            </a:scene3d>
            <a:sp3d extrusionH="430200" prstMaterial="legacyMatte">
              <a:extrusionClr>
                <a:schemeClr val="accent2">
                  <a:lumMod val="20000"/>
                  <a:lumOff val="80000"/>
                </a:schemeClr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Impact"/>
              </a:rPr>
              <a:t>Daily Double!</a:t>
            </a:r>
          </a:p>
        </p:txBody>
      </p:sp>
    </p:spTree>
    <p:extLst>
      <p:ext uri="{BB962C8B-B14F-4D97-AF65-F5344CB8AC3E}">
        <p14:creationId xmlns:p14="http://schemas.microsoft.com/office/powerpoint/2010/main" val="2365358508"/>
      </p:ext>
    </p:extLst>
  </p:cSld>
  <p:clrMapOvr>
    <a:masterClrMapping/>
  </p:clrMapOvr>
  <p:transition spd="slow">
    <p:sndAc>
      <p:stSnd>
        <p:snd r:embed="rId3" name="dailydou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Question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When a single-celled organism reproduces by duplicating itself in a process similar to mitosis, it is referred to as this type of reproduction.</a:t>
            </a:r>
            <a:endParaRPr lang="en-US" i="1" dirty="0" smtClean="0"/>
          </a:p>
        </p:txBody>
      </p:sp>
      <p:sp>
        <p:nvSpPr>
          <p:cNvPr id="6349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5943600"/>
            <a:ext cx="6858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Answer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6200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asexual reproduction?</a:t>
            </a:r>
          </a:p>
        </p:txBody>
      </p:sp>
      <p:sp>
        <p:nvSpPr>
          <p:cNvPr id="6451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6324600"/>
            <a:ext cx="1676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554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Two identical chromosomes attached to a centromere are referred to as this.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20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sister chromatids?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6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70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when the chromosomes are condensed and visible during the cell cycle.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509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during mitosis and cytokinesis (or the mitotic phase)?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16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DNA Replication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466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$100 Question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The karyotype pictured here is the karyotype of a human of this gender.</a:t>
            </a:r>
          </a:p>
          <a:p>
            <a:pPr marL="0" indent="0" algn="ctr" eaLnBrk="1" hangingPunct="1">
              <a:buNone/>
            </a:pPr>
            <a:endParaRPr lang="en-US" dirty="0"/>
          </a:p>
          <a:p>
            <a:pPr marL="0" indent="0" algn="ctr" eaLnBrk="1" hangingPunct="1">
              <a:buNone/>
            </a:pPr>
            <a:endParaRPr lang="en-US" dirty="0"/>
          </a:p>
        </p:txBody>
      </p:sp>
      <p:sp>
        <p:nvSpPr>
          <p:cNvPr id="880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11430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67826"/>
            <a:ext cx="3429000" cy="268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$100 Answer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male?</a:t>
            </a:r>
            <a:endParaRPr lang="en-US" i="1" dirty="0" smtClean="0"/>
          </a:p>
        </p:txBody>
      </p:sp>
      <p:sp>
        <p:nvSpPr>
          <p:cNvPr id="8909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91400" y="4724400"/>
            <a:ext cx="1752600" cy="2133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011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$200 Question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amount and </a:t>
            </a:r>
            <a:r>
              <a:rPr lang="en-US" dirty="0" err="1" smtClean="0"/>
              <a:t>ploidy</a:t>
            </a:r>
            <a:r>
              <a:rPr lang="en-US" dirty="0" smtClean="0"/>
              <a:t> of the cells created through the process of meiosis.</a:t>
            </a:r>
          </a:p>
        </p:txBody>
      </p:sp>
      <p:sp>
        <p:nvSpPr>
          <p:cNvPr id="911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14478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$200 Answer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4 haploid cells?</a:t>
            </a:r>
          </a:p>
        </p:txBody>
      </p:sp>
      <p:sp>
        <p:nvSpPr>
          <p:cNvPr id="9216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791200" y="6096000"/>
            <a:ext cx="33528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318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can be credited for the genetic diversity that is found among sexual organisms.</a:t>
            </a:r>
          </a:p>
        </p:txBody>
      </p:sp>
      <p:sp>
        <p:nvSpPr>
          <p:cNvPr id="942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172200"/>
            <a:ext cx="12954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$300 Answer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17463" y="2209800"/>
            <a:ext cx="9144001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crossing over?</a:t>
            </a:r>
          </a:p>
        </p:txBody>
      </p:sp>
      <p:sp>
        <p:nvSpPr>
          <p:cNvPr id="9523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5867400"/>
            <a:ext cx="1447800" cy="990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626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Final Exam Jeopardy</a:t>
            </a:r>
          </a:p>
        </p:txBody>
      </p:sp>
      <p:sp>
        <p:nvSpPr>
          <p:cNvPr id="1741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 smtClean="0">
                <a:ea typeface="ＭＳ Ｐゴシック" charset="0"/>
              </a:rPr>
              <a:t>Cellular</a:t>
            </a:r>
          </a:p>
          <a:p>
            <a:pPr algn="ctr">
              <a:defRPr/>
            </a:pPr>
            <a:r>
              <a:rPr lang="en-US" sz="2000" dirty="0" smtClean="0">
                <a:ea typeface="ＭＳ Ｐゴシック" charset="0"/>
              </a:rPr>
              <a:t>Respiration</a:t>
            </a:r>
            <a:endParaRPr lang="en-US" sz="2000" dirty="0">
              <a:ea typeface="ＭＳ Ｐゴシック" charset="0"/>
            </a:endParaRPr>
          </a:p>
        </p:txBody>
      </p:sp>
      <p:sp>
        <p:nvSpPr>
          <p:cNvPr id="92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/>
              <a:t>Photosynthesis</a:t>
            </a:r>
            <a:endParaRPr lang="en-US" sz="1600" dirty="0"/>
          </a:p>
        </p:txBody>
      </p:sp>
      <p:sp>
        <p:nvSpPr>
          <p:cNvPr id="9221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04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 smtClean="0"/>
              <a:t>Food Webs</a:t>
            </a:r>
          </a:p>
        </p:txBody>
      </p:sp>
      <p:sp>
        <p:nvSpPr>
          <p:cNvPr id="9222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82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 smtClean="0"/>
              <a:t>Mitosis</a:t>
            </a:r>
            <a:endParaRPr lang="en-US" sz="2000" dirty="0"/>
          </a:p>
        </p:txBody>
      </p:sp>
      <p:sp>
        <p:nvSpPr>
          <p:cNvPr id="9223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 smtClean="0"/>
              <a:t>Meiosis</a:t>
            </a:r>
            <a:endParaRPr lang="en-US" sz="2000" dirty="0"/>
          </a:p>
        </p:txBody>
      </p:sp>
      <p:sp>
        <p:nvSpPr>
          <p:cNvPr id="9224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 smtClean="0"/>
              <a:t>DNA</a:t>
            </a:r>
          </a:p>
          <a:p>
            <a:pPr algn="ctr">
              <a:defRPr/>
            </a:pPr>
            <a:r>
              <a:rPr lang="en-US" sz="2000" dirty="0" smtClean="0"/>
              <a:t>Replication</a:t>
            </a:r>
            <a:endParaRPr lang="en-US" sz="2000" dirty="0"/>
          </a:p>
        </p:txBody>
      </p:sp>
      <p:sp>
        <p:nvSpPr>
          <p:cNvPr id="9225" name="AutoShape 15">
            <a:hlinkClick r:id="rId3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3" action="ppaction://hlinksldjump">
                  <a:snd r:embed="rId4" name="question.wav"/>
                </a:hlinkClick>
              </a:rPr>
              <a:t>100</a:t>
            </a:r>
            <a:endParaRPr lang="en-US" altLang="en-US" dirty="0"/>
          </a:p>
        </p:txBody>
      </p:sp>
      <p:sp>
        <p:nvSpPr>
          <p:cNvPr id="9226" name="AutoShape 16">
            <a:hlinkClick r:id="rId5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5" action="ppaction://hlinksldjump">
                  <a:snd r:embed="rId4" name="question.wav"/>
                </a:hlinkClick>
              </a:rPr>
              <a:t>200</a:t>
            </a:r>
            <a:endParaRPr lang="en-US" altLang="en-US" dirty="0"/>
          </a:p>
        </p:txBody>
      </p:sp>
      <p:sp>
        <p:nvSpPr>
          <p:cNvPr id="9227" name="AutoShape 17">
            <a:hlinkClick r:id="rId6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7" action="ppaction://hlinksldjump">
                  <a:snd r:embed="rId4" name="question.wav"/>
                </a:hlinkClick>
              </a:rPr>
              <a:t>300</a:t>
            </a:r>
            <a:endParaRPr lang="en-US" altLang="en-US" dirty="0"/>
          </a:p>
        </p:txBody>
      </p:sp>
      <p:sp>
        <p:nvSpPr>
          <p:cNvPr id="9228" name="AutoShape 18">
            <a:hlinkClick r:id="rId8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9" action="ppaction://hlinksldjump">
                  <a:snd r:embed="rId4" name="question.wav"/>
                </a:hlinkClick>
              </a:rPr>
              <a:t>400</a:t>
            </a:r>
            <a:endParaRPr lang="en-US" altLang="en-US" dirty="0"/>
          </a:p>
        </p:txBody>
      </p:sp>
      <p:sp>
        <p:nvSpPr>
          <p:cNvPr id="9229" name="AutoShape 19">
            <a:hlinkClick r:id="rId10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429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11" action="ppaction://hlinksldjump">
                  <a:snd r:embed="rId4" name="question.wav"/>
                </a:hlinkClick>
              </a:rPr>
              <a:t>500</a:t>
            </a:r>
            <a:endParaRPr lang="en-US" altLang="en-US" dirty="0"/>
          </a:p>
        </p:txBody>
      </p:sp>
      <p:sp>
        <p:nvSpPr>
          <p:cNvPr id="9230" name="AutoShape 21">
            <a:hlinkClick r:id="rId12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12" action="ppaction://hlinksldjump">
                  <a:snd r:embed="rId4" name="question.wav"/>
                </a:hlinkClick>
              </a:rPr>
              <a:t>100</a:t>
            </a:r>
            <a:endParaRPr lang="en-US" altLang="en-US" dirty="0"/>
          </a:p>
        </p:txBody>
      </p:sp>
      <p:sp>
        <p:nvSpPr>
          <p:cNvPr id="9231" name="AutoShape 22">
            <a:hlinkClick r:id="rId13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14" action="ppaction://hlinksldjump">
                  <a:snd r:embed="rId15" name="dailydoub.wav"/>
                </a:hlinkClick>
              </a:rPr>
              <a:t>200</a:t>
            </a:r>
            <a:endParaRPr lang="en-US" altLang="en-US" dirty="0"/>
          </a:p>
        </p:txBody>
      </p:sp>
      <p:sp>
        <p:nvSpPr>
          <p:cNvPr id="9232" name="AutoShape 23">
            <a:hlinkClick r:id="rId7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13" action="ppaction://hlinksldjump">
                  <a:snd r:embed="rId4" name="question.wav"/>
                </a:hlinkClick>
              </a:rPr>
              <a:t>300</a:t>
            </a:r>
            <a:endParaRPr lang="en-US" altLang="en-US" dirty="0"/>
          </a:p>
        </p:txBody>
      </p:sp>
      <p:sp>
        <p:nvSpPr>
          <p:cNvPr id="9233" name="AutoShape 24">
            <a:hlinkClick r:id="rId16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16" action="ppaction://hlinksldjump">
                  <a:snd r:embed="rId4" name="question.wav"/>
                </a:hlinkClick>
              </a:rPr>
              <a:t>400</a:t>
            </a:r>
            <a:endParaRPr lang="en-US" altLang="en-US" dirty="0"/>
          </a:p>
        </p:txBody>
      </p:sp>
      <p:sp>
        <p:nvSpPr>
          <p:cNvPr id="9234" name="AutoShape 25">
            <a:hlinkClick r:id="rId17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17907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17" action="ppaction://hlinksldjump">
                  <a:snd r:embed="rId4" name="question.wav"/>
                </a:hlinkClick>
              </a:rPr>
              <a:t>500</a:t>
            </a:r>
            <a:endParaRPr lang="en-US" altLang="en-US" dirty="0"/>
          </a:p>
        </p:txBody>
      </p:sp>
      <p:sp>
        <p:nvSpPr>
          <p:cNvPr id="9235" name="AutoShape 51">
            <a:hlinkClick r:id="rId18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18" action="ppaction://hlinksldjump">
                  <a:snd r:embed="rId4" name="question.wav"/>
                </a:hlinkClick>
              </a:rPr>
              <a:t>100</a:t>
            </a:r>
            <a:endParaRPr lang="en-US" altLang="en-US" dirty="0"/>
          </a:p>
        </p:txBody>
      </p:sp>
      <p:sp>
        <p:nvSpPr>
          <p:cNvPr id="9236" name="AutoShape 52">
            <a:hlinkClick r:id="rId19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19" action="ppaction://hlinksldjump">
                  <a:snd r:embed="rId4" name="question.wav"/>
                </a:hlinkClick>
              </a:rPr>
              <a:t>200</a:t>
            </a:r>
            <a:endParaRPr lang="en-US" altLang="en-US" dirty="0"/>
          </a:p>
        </p:txBody>
      </p:sp>
      <p:sp>
        <p:nvSpPr>
          <p:cNvPr id="9237" name="AutoShape 53">
            <a:hlinkClick r:id="rId6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6" action="ppaction://hlinksldjump">
                  <a:snd r:embed="rId4" name="question.wav"/>
                </a:hlinkClick>
              </a:rPr>
              <a:t>300</a:t>
            </a:r>
            <a:endParaRPr lang="en-US" altLang="en-US" dirty="0"/>
          </a:p>
        </p:txBody>
      </p:sp>
      <p:sp>
        <p:nvSpPr>
          <p:cNvPr id="9238" name="AutoShape 54">
            <a:hlinkClick r:id="rId20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21" action="ppaction://hlinksldjump">
                  <a:snd r:embed="rId4" name="question.wav"/>
                </a:hlinkClick>
              </a:rPr>
              <a:t>400</a:t>
            </a:r>
            <a:endParaRPr lang="en-US" altLang="en-US" dirty="0"/>
          </a:p>
        </p:txBody>
      </p:sp>
      <p:sp>
        <p:nvSpPr>
          <p:cNvPr id="9239" name="AutoShape 55">
            <a:hlinkClick r:id="rId22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32385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23" action="ppaction://hlinksldjump">
                  <a:snd r:embed="rId4" name="question.wav"/>
                </a:hlinkClick>
              </a:rPr>
              <a:t>500</a:t>
            </a:r>
            <a:endParaRPr lang="en-US" altLang="en-US" dirty="0"/>
          </a:p>
        </p:txBody>
      </p:sp>
      <p:sp>
        <p:nvSpPr>
          <p:cNvPr id="924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24" action="ppaction://hlinksldjump">
                  <a:snd r:embed="rId4" name="question.wav"/>
                </a:hlinkClick>
              </a:rPr>
              <a:t>100</a:t>
            </a:r>
            <a:endParaRPr lang="en-US" altLang="en-US" dirty="0"/>
          </a:p>
        </p:txBody>
      </p:sp>
      <p:sp>
        <p:nvSpPr>
          <p:cNvPr id="9241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25" action="ppaction://hlinksldjump">
                  <a:snd r:embed="rId4" name="question.wav"/>
                </a:hlinkClick>
              </a:rPr>
              <a:t>200</a:t>
            </a:r>
            <a:endParaRPr lang="en-US" altLang="en-US" dirty="0"/>
          </a:p>
        </p:txBody>
      </p:sp>
      <p:sp>
        <p:nvSpPr>
          <p:cNvPr id="9242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26" action="ppaction://hlinksldjump">
                  <a:snd r:embed="rId15" name="dailydoub.wav"/>
                </a:hlinkClick>
              </a:rPr>
              <a:t>300</a:t>
            </a:r>
            <a:endParaRPr lang="en-US" altLang="en-US" dirty="0"/>
          </a:p>
        </p:txBody>
      </p:sp>
      <p:sp>
        <p:nvSpPr>
          <p:cNvPr id="9243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27" action="ppaction://hlinksldjump">
                  <a:snd r:embed="rId4" name="question.wav"/>
                </a:hlinkClick>
              </a:rPr>
              <a:t>400</a:t>
            </a:r>
            <a:endParaRPr lang="en-US" altLang="en-US" dirty="0"/>
          </a:p>
        </p:txBody>
      </p:sp>
      <p:sp>
        <p:nvSpPr>
          <p:cNvPr id="9244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63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28" action="ppaction://hlinksldjump">
                  <a:snd r:embed="rId4" name="question.wav"/>
                </a:hlinkClick>
              </a:rPr>
              <a:t>500</a:t>
            </a:r>
            <a:endParaRPr lang="en-US" altLang="en-US" dirty="0"/>
          </a:p>
        </p:txBody>
      </p:sp>
      <p:sp>
        <p:nvSpPr>
          <p:cNvPr id="9245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29" action="ppaction://hlinksldjump">
                  <a:snd r:embed="rId4" name="question.wav"/>
                </a:hlinkClick>
              </a:rPr>
              <a:t>100</a:t>
            </a:r>
            <a:endParaRPr lang="en-US" altLang="en-US" dirty="0"/>
          </a:p>
        </p:txBody>
      </p:sp>
      <p:sp>
        <p:nvSpPr>
          <p:cNvPr id="924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30" action="ppaction://hlinksldjump">
                  <a:snd r:embed="rId4" name="question.wav"/>
                </a:hlinkClick>
              </a:rPr>
              <a:t>200</a:t>
            </a:r>
            <a:endParaRPr lang="en-US" altLang="en-US" dirty="0"/>
          </a:p>
        </p:txBody>
      </p:sp>
      <p:sp>
        <p:nvSpPr>
          <p:cNvPr id="9247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31" action="ppaction://hlinksldjump">
                  <a:snd r:embed="rId4" name="question.wav"/>
                </a:hlinkClick>
              </a:rPr>
              <a:t>300</a:t>
            </a:r>
            <a:endParaRPr lang="en-US" altLang="en-US" dirty="0"/>
          </a:p>
        </p:txBody>
      </p:sp>
      <p:sp>
        <p:nvSpPr>
          <p:cNvPr id="9248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32" action="ppaction://hlinksldjump">
                  <a:snd r:embed="rId4" name="question.wav"/>
                </a:hlinkClick>
              </a:rPr>
              <a:t>400</a:t>
            </a:r>
            <a:endParaRPr lang="en-US" altLang="en-US" dirty="0"/>
          </a:p>
        </p:txBody>
      </p:sp>
      <p:sp>
        <p:nvSpPr>
          <p:cNvPr id="9249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341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33" action="ppaction://hlinksldjump">
                  <a:snd r:embed="rId4" name="question.wav"/>
                </a:hlinkClick>
              </a:rPr>
              <a:t>500</a:t>
            </a:r>
            <a:endParaRPr lang="en-US" altLang="en-US" dirty="0"/>
          </a:p>
        </p:txBody>
      </p:sp>
      <p:sp>
        <p:nvSpPr>
          <p:cNvPr id="925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34" action="ppaction://hlinksldjump">
                  <a:snd r:embed="rId4" name="question.wav"/>
                </a:hlinkClick>
              </a:rPr>
              <a:t>100</a:t>
            </a:r>
            <a:endParaRPr lang="en-US" altLang="en-US" dirty="0"/>
          </a:p>
        </p:txBody>
      </p:sp>
      <p:sp>
        <p:nvSpPr>
          <p:cNvPr id="9251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35" action="ppaction://hlinksldjump">
                  <a:snd r:embed="rId4" name="question.wav"/>
                </a:hlinkClick>
              </a:rPr>
              <a:t>200</a:t>
            </a:r>
            <a:endParaRPr lang="en-US" altLang="en-US" dirty="0"/>
          </a:p>
        </p:txBody>
      </p:sp>
      <p:sp>
        <p:nvSpPr>
          <p:cNvPr id="9252" name="AutoShape 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36" action="ppaction://hlinksldjump">
                  <a:snd r:embed="rId15" name="dailydoub.wav"/>
                </a:hlinkClick>
              </a:rPr>
              <a:t>300</a:t>
            </a:r>
            <a:endParaRPr lang="en-US" altLang="en-US" dirty="0"/>
          </a:p>
        </p:txBody>
      </p:sp>
      <p:sp>
        <p:nvSpPr>
          <p:cNvPr id="9253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37" action="ppaction://hlinksldjump">
                  <a:snd r:embed="rId4" name="question.wav"/>
                </a:hlinkClick>
              </a:rPr>
              <a:t>400</a:t>
            </a:r>
            <a:endParaRPr lang="en-US" altLang="en-US" dirty="0"/>
          </a:p>
        </p:txBody>
      </p:sp>
      <p:sp>
        <p:nvSpPr>
          <p:cNvPr id="9254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819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8000"/>
                </a:solidFill>
                <a:hlinkClick r:id="rId38" action="ppaction://hlinksldjump">
                  <a:snd r:embed="rId4" name="question.wav"/>
                </a:hlinkClick>
              </a:rPr>
              <a:t>500</a:t>
            </a:r>
            <a:endParaRPr lang="en-US" altLang="en-US" dirty="0"/>
          </a:p>
        </p:txBody>
      </p:sp>
      <p:sp>
        <p:nvSpPr>
          <p:cNvPr id="9255" name="AutoShape 72">
            <a:hlinkClick r:id="rId3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6172200"/>
            <a:ext cx="1981200" cy="3810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i="1" dirty="0">
                <a:solidFill>
                  <a:schemeClr val="hlink"/>
                </a:solidFill>
                <a:hlinkClick r:id="rId39" action="ppaction://hlinksldjump"/>
              </a:rPr>
              <a:t>Final Jeopardy!</a:t>
            </a:r>
            <a:endParaRPr lang="en-US" altLang="en-US" sz="2000" i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47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Through the process of fertilization, a zygote is created through the joining of these.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20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two gametes?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6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70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2209800"/>
            <a:ext cx="7772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dirty="0" smtClean="0"/>
              <a:t>This is one of the many differences between the process of mitosis and meiosis.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00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772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dirty="0"/>
              <a:t>What </a:t>
            </a:r>
            <a:r>
              <a:rPr lang="en-US" dirty="0" smtClean="0"/>
              <a:t>is _________ (answers will vary)?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80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051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dirty="0" smtClean="0"/>
              <a:t>This is the complementary strand to the DNA strand reading CTAGGCAT.</a:t>
            </a: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  <p:sp>
        <p:nvSpPr>
          <p:cNvPr id="7270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39000" y="6324600"/>
            <a:ext cx="19050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153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GATCCGTA?</a:t>
            </a:r>
            <a:endParaRPr lang="en-US" i="1" dirty="0" smtClean="0"/>
          </a:p>
        </p:txBody>
      </p:sp>
      <p:sp>
        <p:nvSpPr>
          <p:cNvPr id="737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10400" y="6248400"/>
            <a:ext cx="2133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475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The structure of DNA is referred to as this.</a:t>
            </a:r>
          </a:p>
        </p:txBody>
      </p:sp>
      <p:sp>
        <p:nvSpPr>
          <p:cNvPr id="7578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867400"/>
            <a:ext cx="1371600" cy="990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4676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cell organelle where cellular respiration occurs in plants and animals.</a:t>
            </a:r>
          </a:p>
        </p:txBody>
      </p:sp>
      <p:sp>
        <p:nvSpPr>
          <p:cNvPr id="102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048000" y="3124200"/>
            <a:ext cx="6096000" cy="3733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788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double helix?</a:t>
            </a:r>
          </a:p>
        </p:txBody>
      </p:sp>
      <p:sp>
        <p:nvSpPr>
          <p:cNvPr id="768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324600"/>
            <a:ext cx="1295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782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Double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533400"/>
            <a:ext cx="7924800" cy="571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95400" y="1219200"/>
            <a:ext cx="6477000" cy="434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1" name="WordArt 7"/>
          <p:cNvSpPr>
            <a:spLocks noChangeArrowheads="1" noChangeShapeType="1" noTextEdit="1"/>
          </p:cNvSpPr>
          <p:nvPr/>
        </p:nvSpPr>
        <p:spPr bwMode="auto">
          <a:xfrm>
            <a:off x="1638300" y="2286000"/>
            <a:ext cx="57912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perspectiveRelaxedModerately"/>
              <a:lightRig rig="legacyHarsh2" dir="b"/>
            </a:scene3d>
            <a:sp3d extrusionH="430200" prstMaterial="legacyMatte">
              <a:extrusionClr>
                <a:schemeClr val="accent2">
                  <a:lumMod val="20000"/>
                  <a:lumOff val="80000"/>
                </a:schemeClr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Impact"/>
              </a:rPr>
              <a:t>Daily Double!</a:t>
            </a:r>
          </a:p>
        </p:txBody>
      </p:sp>
    </p:spTree>
    <p:extLst>
      <p:ext uri="{BB962C8B-B14F-4D97-AF65-F5344CB8AC3E}">
        <p14:creationId xmlns:p14="http://schemas.microsoft.com/office/powerpoint/2010/main" val="339131373"/>
      </p:ext>
    </p:extLst>
  </p:cSld>
  <p:clrMapOvr>
    <a:masterClrMapping/>
  </p:clrMapOvr>
  <p:transition spd="slow">
    <p:sndAc>
      <p:stSnd>
        <p:snd r:embed="rId3" name="dailydou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209800"/>
            <a:ext cx="7772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kern="0" dirty="0" smtClean="0"/>
              <a:t>The monomer unit of a nucleic acid is called this.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Question </a:t>
            </a:r>
          </a:p>
        </p:txBody>
      </p:sp>
      <p:sp>
        <p:nvSpPr>
          <p:cNvPr id="7885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Daily Double Answer </a:t>
            </a:r>
            <a:endParaRPr lang="en-US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nucleotide?</a:t>
            </a:r>
            <a:endParaRPr lang="en-US" i="1" dirty="0" smtClean="0"/>
          </a:p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  <p:sp>
        <p:nvSpPr>
          <p:cNvPr id="7987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638800"/>
            <a:ext cx="1219200" cy="1219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090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772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dirty="0" smtClean="0"/>
              <a:t>The process of DNA replication using one side of the parent DNA strand to make the new daughter DNA strand is referred to as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20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$400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772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kern="0" dirty="0" smtClean="0"/>
              <a:t>What is the template mechanism?</a:t>
            </a:r>
          </a:p>
        </p:txBody>
      </p:sp>
    </p:spTree>
    <p:extLst>
      <p:ext uri="{BB962C8B-B14F-4D97-AF65-F5344CB8AC3E}">
        <p14:creationId xmlns:p14="http://schemas.microsoft.com/office/powerpoint/2010/main" val="1434866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70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$500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209800"/>
            <a:ext cx="7772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kern="0" dirty="0" smtClean="0"/>
              <a:t>These are what allows for each nitrogenous base to pair with its complementary base pair.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782294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575D1"/>
      </a:hlink>
      <a:folHlink>
        <a:srgbClr val="00000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7349</TotalTime>
  <Words>1044</Words>
  <Application>Microsoft Office PowerPoint</Application>
  <PresentationFormat>On-screen Show (4:3)</PresentationFormat>
  <Paragraphs>332</Paragraphs>
  <Slides>105</Slides>
  <Notes>105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6" baseType="lpstr">
      <vt:lpstr>Blank Presentation</vt:lpstr>
      <vt:lpstr>PowerPoint Presentation</vt:lpstr>
      <vt:lpstr>Cellular Respiration</vt:lpstr>
      <vt:lpstr>Photosynthesis</vt:lpstr>
      <vt:lpstr>Food Webs</vt:lpstr>
      <vt:lpstr>Mitosis</vt:lpstr>
      <vt:lpstr>Meiosis</vt:lpstr>
      <vt:lpstr>DNA Replication</vt:lpstr>
      <vt:lpstr>Final Exam Jeopardy</vt:lpstr>
      <vt:lpstr>$100 Question </vt:lpstr>
      <vt:lpstr>$100 Answer </vt:lpstr>
      <vt:lpstr>Return</vt:lpstr>
      <vt:lpstr>$200 Question </vt:lpstr>
      <vt:lpstr>$200 Answer</vt:lpstr>
      <vt:lpstr>Return</vt:lpstr>
      <vt:lpstr>$300 Question </vt:lpstr>
      <vt:lpstr>$300 Answer 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Daily Double</vt:lpstr>
      <vt:lpstr>Daily Double Question </vt:lpstr>
      <vt:lpstr>Daily Double Answer </vt:lpstr>
      <vt:lpstr>Return</vt:lpstr>
      <vt:lpstr>$300 Question</vt:lpstr>
      <vt:lpstr>$300 Answer</vt:lpstr>
      <vt:lpstr>Return</vt:lpstr>
      <vt:lpstr>$400 Question</vt:lpstr>
      <vt:lpstr>$400 Answer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 </vt:lpstr>
      <vt:lpstr>Return</vt:lpstr>
      <vt:lpstr>$300 Question </vt:lpstr>
      <vt:lpstr>$300 Answer 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 </vt:lpstr>
      <vt:lpstr>Return</vt:lpstr>
      <vt:lpstr>Daily Double</vt:lpstr>
      <vt:lpstr>Daily Double Question </vt:lpstr>
      <vt:lpstr>Daily Double Answer 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 </vt:lpstr>
      <vt:lpstr>Return</vt:lpstr>
      <vt:lpstr>$300 Question </vt:lpstr>
      <vt:lpstr>$300 Answer 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 </vt:lpstr>
      <vt:lpstr>Return</vt:lpstr>
      <vt:lpstr>Daily Double</vt:lpstr>
      <vt:lpstr>Daily Double Question </vt:lpstr>
      <vt:lpstr>Daily Double Answer 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Final Jeopardy Topic</vt:lpstr>
      <vt:lpstr>Final Jeopardy Question</vt:lpstr>
      <vt:lpstr>Final Jeopardy Answer</vt:lpstr>
      <vt:lpstr>Thank you for playing!</vt:lpstr>
    </vt:vector>
  </TitlesOfParts>
  <Company>Malone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Klemann</dc:creator>
  <cp:lastModifiedBy>Julia A. Fulbright</cp:lastModifiedBy>
  <cp:revision>244</cp:revision>
  <dcterms:created xsi:type="dcterms:W3CDTF">2006-06-12T15:11:52Z</dcterms:created>
  <dcterms:modified xsi:type="dcterms:W3CDTF">2014-12-16T16:29:54Z</dcterms:modified>
</cp:coreProperties>
</file>