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61" r:id="rId3"/>
    <p:sldId id="262" r:id="rId4"/>
    <p:sldId id="263" r:id="rId5"/>
    <p:sldId id="258" r:id="rId6"/>
    <p:sldId id="259" r:id="rId7"/>
    <p:sldId id="260" r:id="rId8"/>
    <p:sldId id="264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361" r:id="rId73"/>
    <p:sldId id="283" r:id="rId74"/>
    <p:sldId id="284" r:id="rId75"/>
    <p:sldId id="285" r:id="rId76"/>
    <p:sldId id="360" r:id="rId77"/>
    <p:sldId id="286" r:id="rId78"/>
    <p:sldId id="287" r:id="rId79"/>
    <p:sldId id="288" r:id="rId80"/>
    <p:sldId id="289" r:id="rId81"/>
    <p:sldId id="290" r:id="rId82"/>
    <p:sldId id="291" r:id="rId83"/>
    <p:sldId id="292" r:id="rId84"/>
    <p:sldId id="293" r:id="rId85"/>
    <p:sldId id="294" r:id="rId86"/>
    <p:sldId id="362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4" r:id="rId97"/>
    <p:sldId id="305" r:id="rId98"/>
    <p:sldId id="306" r:id="rId99"/>
    <p:sldId id="307" r:id="rId100"/>
    <p:sldId id="308" r:id="rId101"/>
    <p:sldId id="366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 autoAdjust="0"/>
    <p:restoredTop sz="94660"/>
  </p:normalViewPr>
  <p:slideViewPr>
    <p:cSldViewPr>
      <p:cViewPr>
        <p:scale>
          <a:sx n="50" d="100"/>
          <a:sy n="50" d="100"/>
        </p:scale>
        <p:origin x="-906" y="-456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ACC3BE-86CC-4736-953A-D610E3010DA5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574558-4307-4072-AD91-4044CAF75FF2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27B48-578F-43B9-BED0-DCDFB25CBEB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BFD085-EF68-4850-84D1-364244A0BFD0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2CA6B71-F01E-4E77-8627-E9B097963853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DA629B-A599-4E30-AA68-B6BF4B476D75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DD75C4-AC12-4A54-A373-53CA46C0703C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C8C94B-ED2E-465C-969A-06FFA81C0B2B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12780-A72E-4196-A263-754208B78626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4E45BB-3D4B-4667-A039-ECF97828AF62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1E3E7F-7BAB-456B-BC8D-815C7380A580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211929-E5A9-4FEC-B866-771AE67BE138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01A84-8726-4FBB-B727-570E272F9F4A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A2F960-30C5-41BC-A491-D7EC7027F1C2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767D13-1993-43E0-AE63-827D568A4DC0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A84810-9C4C-4BB6-A9E4-A2937F1EF12A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4227D5-0265-4E26-B4AE-BC087DC457F7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9EA465-3186-43E5-993C-EFA008BD0C1C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C1E841-49E2-44ED-B78A-80E81526CCB2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9AD55-D134-4F16-951A-E20A0F7ED5B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777B20-C0A8-4CD5-8E63-E34D40175D97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DC82E2-A480-4673-B003-EB18921C5DD7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53A851-D47C-4E7C-BA9F-A65E7E7B55EA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9CED86-253D-46BB-B59A-EFFD57E22401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094871-EF0E-4C57-AEC4-1D2CB75FAAED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D44B23-6EDB-40D6-A2B5-C506FFF874C4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2C0BDC-D1B8-4308-AFC4-F5EC41339891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6.xml"/><Relationship Id="rId18" Type="http://schemas.openxmlformats.org/officeDocument/2006/relationships/slide" Target="slide51.xml"/><Relationship Id="rId26" Type="http://schemas.openxmlformats.org/officeDocument/2006/relationships/slide" Target="slide73.xml"/><Relationship Id="rId3" Type="http://schemas.openxmlformats.org/officeDocument/2006/relationships/slide" Target="slide9.xml"/><Relationship Id="rId21" Type="http://schemas.openxmlformats.org/officeDocument/2006/relationships/slide" Target="slide93.xml"/><Relationship Id="rId34" Type="http://schemas.openxmlformats.org/officeDocument/2006/relationships/slide" Target="slide90.xml"/><Relationship Id="rId7" Type="http://schemas.openxmlformats.org/officeDocument/2006/relationships/slide" Target="slide18.xml"/><Relationship Id="rId12" Type="http://schemas.openxmlformats.org/officeDocument/2006/relationships/slide" Target="slide33.xml"/><Relationship Id="rId17" Type="http://schemas.openxmlformats.org/officeDocument/2006/relationships/slide" Target="slide48.xml"/><Relationship Id="rId25" Type="http://schemas.openxmlformats.org/officeDocument/2006/relationships/slide" Target="slide69.xml"/><Relationship Id="rId33" Type="http://schemas.openxmlformats.org/officeDocument/2006/relationships/slide" Target="slide86.xml"/><Relationship Id="rId2" Type="http://schemas.openxmlformats.org/officeDocument/2006/relationships/notesSlide" Target="../notesSlides/notesSlide8.xml"/><Relationship Id="rId16" Type="http://schemas.openxmlformats.org/officeDocument/2006/relationships/slide" Target="slide45.xml"/><Relationship Id="rId20" Type="http://schemas.openxmlformats.org/officeDocument/2006/relationships/slide" Target="slide57.xml"/><Relationship Id="rId29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30.xml"/><Relationship Id="rId24" Type="http://schemas.openxmlformats.org/officeDocument/2006/relationships/slide" Target="slide66.xml"/><Relationship Id="rId32" Type="http://schemas.openxmlformats.org/officeDocument/2006/relationships/slide" Target="slide87.xml"/><Relationship Id="rId37" Type="http://schemas.openxmlformats.org/officeDocument/2006/relationships/slide" Target="slide102.xml"/><Relationship Id="rId5" Type="http://schemas.openxmlformats.org/officeDocument/2006/relationships/slide" Target="slide12.xml"/><Relationship Id="rId15" Type="http://schemas.openxmlformats.org/officeDocument/2006/relationships/slide" Target="slide42.xml"/><Relationship Id="rId23" Type="http://schemas.openxmlformats.org/officeDocument/2006/relationships/slide" Target="slide63.xml"/><Relationship Id="rId28" Type="http://schemas.openxmlformats.org/officeDocument/2006/relationships/audio" Target="../media/audio3.bin"/><Relationship Id="rId36" Type="http://schemas.openxmlformats.org/officeDocument/2006/relationships/slide" Target="slide99.xml"/><Relationship Id="rId10" Type="http://schemas.openxmlformats.org/officeDocument/2006/relationships/slide" Target="slide27.xml"/><Relationship Id="rId19" Type="http://schemas.openxmlformats.org/officeDocument/2006/relationships/slide" Target="slide54.xml"/><Relationship Id="rId31" Type="http://schemas.openxmlformats.org/officeDocument/2006/relationships/slide" Target="slide83.xml"/><Relationship Id="rId4" Type="http://schemas.openxmlformats.org/officeDocument/2006/relationships/audio" Target="../media/audio2.bin"/><Relationship Id="rId9" Type="http://schemas.openxmlformats.org/officeDocument/2006/relationships/slide" Target="slide24.xml"/><Relationship Id="rId14" Type="http://schemas.openxmlformats.org/officeDocument/2006/relationships/slide" Target="slide39.xml"/><Relationship Id="rId22" Type="http://schemas.openxmlformats.org/officeDocument/2006/relationships/slide" Target="slide60.xml"/><Relationship Id="rId27" Type="http://schemas.openxmlformats.org/officeDocument/2006/relationships/slide" Target="slide72.xml"/><Relationship Id="rId30" Type="http://schemas.openxmlformats.org/officeDocument/2006/relationships/slide" Target="slide80.xml"/><Relationship Id="rId35" Type="http://schemas.openxmlformats.org/officeDocument/2006/relationships/slide" Target="slide9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Molecular Genetics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p:transition>
    <p:newsflash/>
    <p:sndAc>
      <p:stSnd>
        <p:snd r:embed="rId3" name="ope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ribonucleic acid?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286000"/>
            <a:ext cx="7467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PCR, the use of restriction enzymes, and gel electrophoresis?</a:t>
            </a:r>
          </a:p>
        </p:txBody>
      </p:sp>
      <p:sp>
        <p:nvSpPr>
          <p:cNvPr id="553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Translation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6670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Using the Genetic Code table (on page 237), this would be the order of amino acids of the following mRNA strand.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AUG-GCC-CAU-GGU-CAA-UGA</a:t>
            </a:r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146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MET-ALA-HIS-GLY-GLN-STOP?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RNA contains this sugar, unlike DNA.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ribose?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RNA contains these four nitrogenous bases.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adenine, guanine, cytosine, and uracil?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type of RNA that </a:t>
            </a:r>
            <a:r>
              <a:rPr lang="en-US" dirty="0" smtClean="0"/>
              <a:t>is read by ribosomes in order to build proteins.</a:t>
            </a:r>
            <a:endParaRPr lang="en-US" dirty="0" smtClean="0"/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2057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messenger RNA?</a:t>
            </a:r>
          </a:p>
        </p:txBody>
      </p:sp>
      <p:sp>
        <p:nvSpPr>
          <p:cNvPr id="675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RNA Structure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Because RNA does not contain thymine, adenine pairs with this nitrogenous base.</a:t>
            </a:r>
          </a:p>
        </p:txBody>
      </p:sp>
      <p:sp>
        <p:nvSpPr>
          <p:cNvPr id="696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16002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uracil?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706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dirty="0" smtClean="0"/>
              <a:t>The purpose of </a:t>
            </a:r>
            <a:r>
              <a:rPr lang="en-US" dirty="0" smtClean="0"/>
              <a:t>translation </a:t>
            </a:r>
            <a:r>
              <a:rPr lang="en-US" dirty="0" smtClean="0"/>
              <a:t>is to </a:t>
            </a:r>
            <a:r>
              <a:rPr lang="en-US" dirty="0" smtClean="0"/>
              <a:t>use </a:t>
            </a:r>
            <a:r>
              <a:rPr lang="en-US" dirty="0" smtClean="0"/>
              <a:t>DNA to create these for the cell.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proteins?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process is the first step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protein synthesis. </a:t>
            </a:r>
            <a:r>
              <a:rPr lang="en-US" dirty="0" smtClean="0"/>
              <a:t>DNA </a:t>
            </a:r>
            <a:r>
              <a:rPr lang="en-US" dirty="0" smtClean="0"/>
              <a:t>in the nucleus of the cell </a:t>
            </a:r>
            <a:r>
              <a:rPr lang="en-US" dirty="0" smtClean="0"/>
              <a:t>is used to create </a:t>
            </a:r>
            <a:r>
              <a:rPr lang="en-US" dirty="0" smtClean="0"/>
              <a:t>a single-stranded </a:t>
            </a:r>
            <a:r>
              <a:rPr lang="en-US" dirty="0" smtClean="0"/>
              <a:t>messenger RNA </a:t>
            </a:r>
            <a:r>
              <a:rPr lang="en-US" dirty="0" smtClean="0"/>
              <a:t>molecule.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transcription?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Protein Synthesis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type of RNA functions as the “blueprint” for protein synthesis, meaning it is what is used throughout the whole process to create the protein. </a:t>
            </a:r>
            <a:endParaRPr lang="en-US" dirty="0" smtClean="0"/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</a:t>
            </a:r>
            <a:r>
              <a:rPr lang="en-US" dirty="0" smtClean="0"/>
              <a:t>is mRNA?</a:t>
            </a:r>
            <a:endParaRPr lang="en-US" dirty="0" smtClean="0"/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what is produced through the process of transcription.</a:t>
            </a: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4953000"/>
            <a:ext cx="2209800" cy="1905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single-stranded mRNA molecule?</a:t>
            </a: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762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43207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These are the monomer units of a polypeptide.</a:t>
            </a:r>
            <a:endParaRPr lang="en-US" dirty="0" smtClean="0"/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1066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amino acids?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791200"/>
            <a:ext cx="2209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</a:t>
            </a:r>
            <a:r>
              <a:rPr lang="en-US" dirty="0" smtClean="0"/>
              <a:t>ribosome is where this process occurs.</a:t>
            </a: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Protein Synthesis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translation?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process is </a:t>
            </a:r>
            <a:r>
              <a:rPr lang="en-US" dirty="0" smtClean="0"/>
              <a:t>the final step </a:t>
            </a:r>
            <a:r>
              <a:rPr lang="en-US" dirty="0"/>
              <a:t>to protein synthesis.  It uses the </a:t>
            </a:r>
            <a:r>
              <a:rPr lang="en-US" dirty="0" smtClean="0"/>
              <a:t>single-stranded </a:t>
            </a:r>
            <a:r>
              <a:rPr lang="en-US" dirty="0"/>
              <a:t>mRNA </a:t>
            </a:r>
            <a:r>
              <a:rPr lang="en-US" dirty="0" smtClean="0"/>
              <a:t>molecule to create a chain of amino acids, also known as a polypeptide.</a:t>
            </a:r>
            <a:endParaRPr lang="en-US" dirty="0"/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translation?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 triplet of three mRNA nucleotides create this.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codon?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Transcription occurs </a:t>
            </a:r>
            <a:r>
              <a:rPr lang="en-US" dirty="0" smtClean="0"/>
              <a:t>in </a:t>
            </a:r>
            <a:r>
              <a:rPr lang="en-US" dirty="0" smtClean="0"/>
              <a:t>thi</a:t>
            </a:r>
            <a:r>
              <a:rPr lang="en-US" dirty="0" smtClean="0"/>
              <a:t>s part of the cell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nucleus?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Technology in Biology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enzyme is used during transcription to separate the DNA strands and add new RNA nucleotides.</a:t>
            </a:r>
          </a:p>
        </p:txBody>
      </p:sp>
      <p:sp>
        <p:nvSpPr>
          <p:cNvPr id="1003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RNA polymerase?</a:t>
            </a:r>
          </a:p>
        </p:txBody>
      </p:sp>
      <p:sp>
        <p:nvSpPr>
          <p:cNvPr id="1013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 set of laboratory techniques that uses the knowledge of different ways that DNA can be transferred and </a:t>
            </a:r>
            <a:r>
              <a:rPr lang="en-US" dirty="0" smtClean="0"/>
              <a:t>recombined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recombinant DNA technology?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organisms are known for their useful abilities in gene manipulations.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bacteria?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Engineering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Blood tissue stem </a:t>
            </a:r>
            <a:r>
              <a:rPr lang="en-US" dirty="0" smtClean="0"/>
              <a:t>cells are </a:t>
            </a:r>
            <a:r>
              <a:rPr lang="en-US" dirty="0" smtClean="0"/>
              <a:t>found here in an adult.</a:t>
            </a:r>
            <a:endParaRPr lang="en-US" dirty="0" smtClean="0"/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bone marrow?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an organism’s DNA contains DNA of another species, the organism is said to be this.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transgenic?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stem cells begin to express specific genes, this is said to have occurred.</a:t>
            </a: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5791200"/>
            <a:ext cx="381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cellular differentiation?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10668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any organism that has acquired one or more genes by artificial means.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Comparing DNA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genetically modified organism (GMO)?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In order to genetically modify an organism, this type of technology is used.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recombinant DNA technology?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 reason why creating a GM plant is easier than creating a GM animal.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is: because plants can be created through the genetic engineering of a seed, whereas animals must be created through the altering of an egg cell and its return to the uterus?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RNA</a:t>
            </a:r>
          </a:p>
          <a:p>
            <a:pPr algn="ctr">
              <a:defRPr/>
            </a:pPr>
            <a:r>
              <a:rPr lang="en-US" sz="1600" dirty="0" smtClean="0"/>
              <a:t>Structure</a:t>
            </a:r>
            <a:endParaRPr lang="en-US" sz="16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Protein</a:t>
            </a:r>
          </a:p>
          <a:p>
            <a:pPr algn="ctr">
              <a:defRPr/>
            </a:pPr>
            <a:r>
              <a:rPr lang="en-US" sz="1600" dirty="0" smtClean="0"/>
              <a:t>Synthesis I</a:t>
            </a:r>
            <a:endParaRPr lang="en-US" sz="1600" dirty="0"/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Protein</a:t>
            </a:r>
          </a:p>
          <a:p>
            <a:pPr algn="ctr">
              <a:defRPr/>
            </a:pPr>
            <a:r>
              <a:rPr lang="en-US" sz="1600" dirty="0" smtClean="0"/>
              <a:t>Synthesis II</a:t>
            </a:r>
            <a:endParaRPr lang="en-US" sz="1600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5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6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7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0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4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5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7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8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 5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Technology</a:t>
            </a:r>
          </a:p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in Biology</a:t>
            </a:r>
            <a:endParaRPr lang="en-US" sz="16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Genetic</a:t>
            </a:r>
          </a:p>
          <a:p>
            <a:pPr algn="ctr">
              <a:defRPr/>
            </a:pPr>
            <a:r>
              <a:rPr lang="en-US" sz="1600" dirty="0" smtClean="0"/>
              <a:t>Engineering</a:t>
            </a:r>
            <a:endParaRPr lang="en-US" sz="1600" dirty="0"/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Comparing</a:t>
            </a:r>
          </a:p>
          <a:p>
            <a:pPr algn="ctr">
              <a:defRPr/>
            </a:pPr>
            <a:r>
              <a:rPr lang="en-US" sz="1600" dirty="0" smtClean="0"/>
              <a:t>DNA</a:t>
            </a:r>
          </a:p>
        </p:txBody>
      </p:sp>
      <p:sp>
        <p:nvSpPr>
          <p:cNvPr id="9225" name="AutoShape 15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26" name="AutoShape 16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27" name="AutoShape 17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2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28" name="AutoShape 18">
            <a:hlinkClick r:id="rId2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29" name="AutoShape 19">
            <a:hlinkClick r:id="rId2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0" name="AutoShape 21">
            <a:hlinkClick r:id="rId2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31" name="AutoShape 22">
            <a:hlinkClick r:id="rId2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7" action="ppaction://hlinksldjump">
                  <a:snd r:embed="rId28" name="dailydoub.wav"/>
                </a:hlinkClick>
              </a:rPr>
              <a:t>200</a:t>
            </a:r>
            <a:endParaRPr lang="en-US" dirty="0"/>
          </a:p>
        </p:txBody>
      </p:sp>
      <p:sp>
        <p:nvSpPr>
          <p:cNvPr id="9232" name="AutoShape 23">
            <a:hlinkClick r:id="rId2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9" action="ppaction://hlinksldjump">
                  <a:snd r:embed="rId28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33" name="AutoShape 24">
            <a:hlinkClick r:id="rId3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4" name="AutoShape 25">
            <a:hlinkClick r:id="rId3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35" name="AutoShape 51">
            <a:hlinkClick r:id="rId3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3" action="ppaction://hlinksldjump">
                  <a:snd r:embed="rId28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36" name="AutoShape 52">
            <a:hlinkClick r:id="rId3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7" name="AutoShape 53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38" name="AutoShape 54">
            <a:hlinkClick r:id="rId3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9" name="AutoShape 55">
            <a:hlinkClick r:id="rId3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5" name="AutoShape 72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Final Jeopardy!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If a scientist copies an entire genome of one organism to replace the genome of another organism, this is created.</a:t>
            </a:r>
            <a:endParaRPr lang="en-US" i="1" dirty="0" smtClean="0"/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What is a cloned organism?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68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 example of a concern some people have about the use of GMOs.</a:t>
            </a:r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(Answers will vary.)</a:t>
            </a:r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___?</a:t>
            </a:r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(example answers: GM crops could pass their new genes to closely related plants in nearby wild areas OR GM plants or animals could have unknown risks to human consumers.)</a:t>
            </a:r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176204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technique for sorting molecules or </a:t>
            </a:r>
            <a:r>
              <a:rPr lang="en-US" dirty="0"/>
              <a:t>f</a:t>
            </a:r>
            <a:r>
              <a:rPr lang="en-US" dirty="0" smtClean="0"/>
              <a:t>ragments of molecules by length.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gel electrophoresis?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what RNA stands for.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technique that makes many copies of a certain segment of DNA without using living cells.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polymerase chain reaction (PCR)?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the tools used to cut DNA into fragments based on particular nucleotide sequences.</a:t>
            </a:r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restriction enzymes?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 individual’s unique banding pattern on an electrophoresis gel.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individual’s DNA fingerprint?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133600"/>
            <a:ext cx="8447087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order of procedures a scientist would follow when identifying DNA from a crime scene.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(DNA extraction, then ____, ____, and ____)</a:t>
            </a:r>
          </a:p>
        </p:txBody>
      </p:sp>
      <p:sp>
        <p:nvSpPr>
          <p:cNvPr id="542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7207</TotalTime>
  <Words>1151</Words>
  <Application>Microsoft Office PowerPoint</Application>
  <PresentationFormat>On-screen Show (4:3)</PresentationFormat>
  <Paragraphs>329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RNA Structure</vt:lpstr>
      <vt:lpstr>Protein Synthesis I</vt:lpstr>
      <vt:lpstr>Protein Synthesis II</vt:lpstr>
      <vt:lpstr>Technology in Biology</vt:lpstr>
      <vt:lpstr>Genetic Engineering</vt:lpstr>
      <vt:lpstr>Comparing DNA</vt:lpstr>
      <vt:lpstr>Unit 5 Jeopardy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</vt:lpstr>
      <vt:lpstr>Return</vt:lpstr>
      <vt:lpstr>$300 Question </vt:lpstr>
      <vt:lpstr>$300 Answer </vt:lpstr>
      <vt:lpstr>Return</vt:lpstr>
      <vt:lpstr>$400 Question 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Daily Double</vt:lpstr>
      <vt:lpstr>$200 Question</vt:lpstr>
      <vt:lpstr>$200 Answer</vt:lpstr>
      <vt:lpstr>Return</vt:lpstr>
      <vt:lpstr>Daily Double</vt:lpstr>
      <vt:lpstr>Daily Double Question</vt:lpstr>
      <vt:lpstr>Daily Double Answer</vt:lpstr>
      <vt:lpstr>Return</vt:lpstr>
      <vt:lpstr>$400 Question </vt:lpstr>
      <vt:lpstr>$400 Answer </vt:lpstr>
      <vt:lpstr>Return</vt:lpstr>
      <vt:lpstr>$500 Question</vt:lpstr>
      <vt:lpstr>$500 Answer </vt:lpstr>
      <vt:lpstr>Return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239</cp:revision>
  <dcterms:created xsi:type="dcterms:W3CDTF">2006-06-12T15:11:52Z</dcterms:created>
  <dcterms:modified xsi:type="dcterms:W3CDTF">2015-01-29T17:26:34Z</dcterms:modified>
</cp:coreProperties>
</file>