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8"/>
  </p:notesMasterIdLst>
  <p:sldIdLst>
    <p:sldId id="257" r:id="rId2"/>
    <p:sldId id="261" r:id="rId3"/>
    <p:sldId id="262" r:id="rId4"/>
    <p:sldId id="263" r:id="rId5"/>
    <p:sldId id="258" r:id="rId6"/>
    <p:sldId id="259" r:id="rId7"/>
    <p:sldId id="260" r:id="rId8"/>
    <p:sldId id="264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2" r:id="rId53"/>
    <p:sldId id="353" r:id="rId54"/>
    <p:sldId id="354" r:id="rId55"/>
    <p:sldId id="265" r:id="rId56"/>
    <p:sldId id="266" r:id="rId57"/>
    <p:sldId id="267" r:id="rId58"/>
    <p:sldId id="268" r:id="rId59"/>
    <p:sldId id="269" r:id="rId60"/>
    <p:sldId id="270" r:id="rId61"/>
    <p:sldId id="271" r:id="rId62"/>
    <p:sldId id="272" r:id="rId63"/>
    <p:sldId id="273" r:id="rId64"/>
    <p:sldId id="274" r:id="rId65"/>
    <p:sldId id="275" r:id="rId66"/>
    <p:sldId id="276" r:id="rId67"/>
    <p:sldId id="277" r:id="rId68"/>
    <p:sldId id="278" r:id="rId69"/>
    <p:sldId id="279" r:id="rId70"/>
    <p:sldId id="280" r:id="rId71"/>
    <p:sldId id="281" r:id="rId72"/>
    <p:sldId id="282" r:id="rId73"/>
    <p:sldId id="361" r:id="rId74"/>
    <p:sldId id="283" r:id="rId75"/>
    <p:sldId id="284" r:id="rId76"/>
    <p:sldId id="285" r:id="rId77"/>
    <p:sldId id="360" r:id="rId78"/>
    <p:sldId id="286" r:id="rId79"/>
    <p:sldId id="287" r:id="rId80"/>
    <p:sldId id="288" r:id="rId81"/>
    <p:sldId id="289" r:id="rId82"/>
    <p:sldId id="290" r:id="rId83"/>
    <p:sldId id="291" r:id="rId84"/>
    <p:sldId id="292" r:id="rId85"/>
    <p:sldId id="293" r:id="rId86"/>
    <p:sldId id="294" r:id="rId87"/>
    <p:sldId id="362" r:id="rId88"/>
    <p:sldId id="295" r:id="rId89"/>
    <p:sldId id="296" r:id="rId90"/>
    <p:sldId id="297" r:id="rId91"/>
    <p:sldId id="298" r:id="rId92"/>
    <p:sldId id="299" r:id="rId93"/>
    <p:sldId id="300" r:id="rId94"/>
    <p:sldId id="301" r:id="rId95"/>
    <p:sldId id="302" r:id="rId96"/>
    <p:sldId id="303" r:id="rId97"/>
    <p:sldId id="304" r:id="rId98"/>
    <p:sldId id="305" r:id="rId99"/>
    <p:sldId id="306" r:id="rId100"/>
    <p:sldId id="307" r:id="rId101"/>
    <p:sldId id="308" r:id="rId102"/>
    <p:sldId id="366" r:id="rId103"/>
    <p:sldId id="355" r:id="rId104"/>
    <p:sldId id="356" r:id="rId105"/>
    <p:sldId id="357" r:id="rId106"/>
    <p:sldId id="358" r:id="rId10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  <a:srgbClr val="B6B6B6"/>
    <a:srgbClr val="D2D2D2"/>
    <a:srgbClr val="AAAAAA"/>
    <a:srgbClr val="FF8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15" autoAdjust="0"/>
    <p:restoredTop sz="94660"/>
  </p:normalViewPr>
  <p:slideViewPr>
    <p:cSldViewPr>
      <p:cViewPr>
        <p:scale>
          <a:sx n="50" d="100"/>
          <a:sy n="50" d="100"/>
        </p:scale>
        <p:origin x="-906" y="-456"/>
      </p:cViewPr>
      <p:guideLst>
        <p:guide orient="horz" pos="2160"/>
        <p:guide pos="2880"/>
      </p:guideLst>
    </p:cSldViewPr>
  </p:slideViewPr>
  <p:outlineViewPr>
    <p:cViewPr>
      <p:scale>
        <a:sx n="45" d="100"/>
        <a:sy n="4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65F5DD2-D89C-4C48-A999-5B4ACBB13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43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758276-EBA7-43AD-B900-1464CC7496BD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9956F0-CC4B-40AF-81F8-B1F07CF31D03}" type="slidenum">
              <a:rPr lang="en-US" sz="1200" smtClean="0"/>
              <a:pPr/>
              <a:t>10</a:t>
            </a:fld>
            <a:endParaRPr lang="en-US" sz="1200" smtClean="0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B2C0BDC-D1B8-4308-AFC4-F5EC41339891}" type="slidenum">
              <a:rPr lang="en-US" sz="1200" smtClean="0"/>
              <a:pPr/>
              <a:t>100</a:t>
            </a:fld>
            <a:endParaRPr lang="en-US" sz="1200" smtClean="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3ACC3BE-86CC-4736-953A-D610E3010DA5}" type="slidenum">
              <a:rPr lang="en-US" sz="1200" smtClean="0"/>
              <a:pPr/>
              <a:t>101</a:t>
            </a:fld>
            <a:endParaRPr lang="en-US" sz="1200" smtClean="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FE34860-70A4-48CA-B1FF-1F208D764109}" type="slidenum">
              <a:rPr lang="en-US" sz="1200" smtClean="0"/>
              <a:pPr/>
              <a:t>102</a:t>
            </a:fld>
            <a:endParaRPr lang="en-US" sz="1200" smtClean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C6B9CC0-FB17-4CAF-95A8-E7C1A271B754}" type="slidenum">
              <a:rPr lang="en-US" sz="1200" smtClean="0"/>
              <a:pPr/>
              <a:t>103</a:t>
            </a:fld>
            <a:endParaRPr lang="en-US" sz="1200" smtClean="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F18CF6-DCBE-42F6-AAC0-E3F5F3BB24FA}" type="slidenum">
              <a:rPr lang="en-US" sz="1200" smtClean="0"/>
              <a:pPr/>
              <a:t>104</a:t>
            </a:fld>
            <a:endParaRPr lang="en-US" sz="1200" smtClean="0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CFBB1F-02C2-463D-B21C-647A1770E0F1}" type="slidenum">
              <a:rPr lang="en-US" sz="1200" smtClean="0"/>
              <a:pPr/>
              <a:t>105</a:t>
            </a:fld>
            <a:endParaRPr lang="en-US" sz="1200" smtClean="0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8FBF4FE-2218-4F22-83EA-2E722A7DA8F6}" type="slidenum">
              <a:rPr lang="en-US" sz="1200" smtClean="0"/>
              <a:pPr/>
              <a:t>106</a:t>
            </a:fld>
            <a:endParaRPr lang="en-US" sz="1200" smtClean="0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CB7B117-F5EC-4CB3-BC8F-C7D108EF3837}" type="slidenum">
              <a:rPr lang="en-US" sz="1200" smtClean="0"/>
              <a:pPr/>
              <a:t>11</a:t>
            </a:fld>
            <a:endParaRPr lang="en-US" sz="1200" smtClean="0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1B4E0C-7219-42F9-96EB-DC7312A9834C}" type="slidenum">
              <a:rPr lang="en-US" sz="1200" smtClean="0"/>
              <a:pPr/>
              <a:t>12</a:t>
            </a:fld>
            <a:endParaRPr lang="en-US" sz="1200" smtClean="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1AAE698-C9E9-4CF8-AAE3-94203FD4FFF1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449DA43-CAB6-4506-93A8-72C401E4AAB7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520550F-67AC-4729-AD44-BBD9D52DB7ED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7C5676B-0E56-4158-BD75-9B2D361EEF23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75F0994-47EE-4AA7-99FC-B308D07CC3D6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AD222E-AE27-4E8E-9B75-2D0774124EEA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574558-4307-4072-AD91-4044CAF75FF2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4D9FD91-718B-4009-ADD5-A5598EEB0AFB}" type="slidenum">
              <a:rPr lang="en-US" sz="1200" smtClean="0"/>
              <a:pPr/>
              <a:t>2</a:t>
            </a:fld>
            <a:endParaRPr lang="en-US" sz="1200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D027B48-578F-43B9-BED0-DCDFB25CBEB9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BBFD085-EF68-4850-84D1-364244A0BFD0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2CA6B71-F01E-4E77-8627-E9B097963853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FDA629B-A599-4E30-AA68-B6BF4B476D75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9DD75C4-AC12-4A54-A373-53CA46C0703C}" type="slidenum">
              <a:rPr lang="en-US" sz="1200" smtClean="0"/>
              <a:pPr/>
              <a:t>24</a:t>
            </a:fld>
            <a:endParaRPr lang="en-US" sz="1200" smtClean="0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A3A0EBF-E957-4875-AF0F-13B6C3BD8CB9}" type="slidenum">
              <a:rPr lang="en-US" sz="1200" smtClean="0"/>
              <a:pPr/>
              <a:t>25</a:t>
            </a:fld>
            <a:endParaRPr lang="en-US" sz="1200" smtClean="0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FB93C32-6B18-42A3-AC35-E8AF4DDD2DDB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978E1E3-9638-4D28-B820-A90EFCD34401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626BD56-2065-4E41-A10F-FE95DF9338F4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188C064-FB0F-4D79-B753-1BB380A22DB2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BFD62AB-9403-4A2D-8B7C-47378EC03467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1585839-6619-43F5-8F9D-FC3B05EA50B8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9B6323B-D406-4230-BBE9-A18264E3B7AD}" type="slidenum">
              <a:rPr lang="en-US" sz="1200" smtClean="0"/>
              <a:pPr/>
              <a:t>31</a:t>
            </a:fld>
            <a:endParaRPr lang="en-US" sz="1200" smtClean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E387524-A69E-4D09-A3AD-EEC9BB6E7795}" type="slidenum">
              <a:rPr lang="en-US" sz="1200" smtClean="0"/>
              <a:pPr/>
              <a:t>32</a:t>
            </a:fld>
            <a:endParaRPr lang="en-US" sz="1200" smtClean="0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AD35AD5-BF79-4054-89D4-8DCE22B580F2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CC8C94B-ED2E-465C-969A-06FFA81C0B2B}" type="slidenum">
              <a:rPr lang="en-US" sz="1200" smtClean="0"/>
              <a:pPr/>
              <a:t>34</a:t>
            </a:fld>
            <a:endParaRPr lang="en-US" sz="1200" smtClean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8B12780-A72E-4196-A263-754208B78626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14E45BB-3D4B-4667-A039-ECF97828AF62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A1E3E7F-7BAB-456B-BC8D-815C7380A580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6211929-E5A9-4FEC-B866-771AE67BE138}" type="slidenum">
              <a:rPr lang="en-US" sz="1200" smtClean="0"/>
              <a:pPr/>
              <a:t>38</a:t>
            </a:fld>
            <a:endParaRPr lang="en-US" sz="1200" smtClean="0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4401A84-8726-4FBB-B727-570E272F9F4A}" type="slidenum">
              <a:rPr lang="en-US" sz="1200" smtClean="0"/>
              <a:pPr/>
              <a:t>39</a:t>
            </a:fld>
            <a:endParaRPr lang="en-US" sz="1200" smtClean="0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F3A3C2F-65AE-43E3-8CEB-A15934157BAE}" type="slidenum">
              <a:rPr lang="en-US" sz="1200" smtClean="0"/>
              <a:pPr/>
              <a:t>4</a:t>
            </a:fld>
            <a:endParaRPr lang="en-US" sz="1200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AAA2BC-CD73-42F1-B51C-1EB0B93C75DC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A924132-6266-4F09-8FE7-07A676C5D395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D38A07D-B8C8-4E57-AB3A-AA03C9531465}" type="slidenum">
              <a:rPr lang="en-US" sz="1200" smtClean="0"/>
              <a:pPr/>
              <a:t>42</a:t>
            </a:fld>
            <a:endParaRPr lang="en-US" sz="1200" smtClean="0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287EAFD-0035-4AAE-AF51-2069CE0F94CD}" type="slidenum">
              <a:rPr lang="en-US" sz="1200" smtClean="0"/>
              <a:pPr/>
              <a:t>43</a:t>
            </a:fld>
            <a:endParaRPr lang="en-US" sz="1200" smtClean="0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B0C828B-5BB7-4B75-97D2-548A70926037}" type="slidenum">
              <a:rPr lang="en-US" sz="1200" smtClean="0"/>
              <a:pPr/>
              <a:t>44</a:t>
            </a:fld>
            <a:endParaRPr lang="en-US" sz="1200" smtClean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70615B0-4179-477A-A31A-EBA7BB992F58}" type="slidenum">
              <a:rPr lang="en-US" sz="1200" smtClean="0"/>
              <a:pPr/>
              <a:t>45</a:t>
            </a:fld>
            <a:endParaRPr lang="en-US" sz="1200" smtClean="0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80D077-07CE-4716-8D17-F92705241DFF}" type="slidenum">
              <a:rPr lang="en-US" sz="1200" smtClean="0"/>
              <a:pPr/>
              <a:t>46</a:t>
            </a:fld>
            <a:endParaRPr lang="en-US" sz="1200" smtClean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22B1C9-9187-4C29-A036-DF03653B7A7C}" type="slidenum">
              <a:rPr lang="en-US" sz="1200" smtClean="0"/>
              <a:pPr/>
              <a:t>47</a:t>
            </a:fld>
            <a:endParaRPr lang="en-US" sz="1200" smtClean="0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882CD6F-8CAC-4479-B806-DA4418463179}" type="slidenum">
              <a:rPr lang="en-US" sz="1200" smtClean="0"/>
              <a:pPr/>
              <a:t>48</a:t>
            </a:fld>
            <a:endParaRPr lang="en-US" sz="1200" smtClean="0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5CB759B-35D9-450F-A5C3-E23305E6E9FC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CDA108-736E-4C29-B4DD-611818122902}" type="slidenum">
              <a:rPr lang="en-US" sz="1200" smtClean="0"/>
              <a:pPr/>
              <a:t>5</a:t>
            </a:fld>
            <a:endParaRPr lang="en-US" sz="1200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5C19866-3C8E-489F-8F5C-85F50F348B53}" type="slidenum">
              <a:rPr lang="en-US" sz="1200" smtClean="0"/>
              <a:pPr/>
              <a:t>50</a:t>
            </a:fld>
            <a:endParaRPr lang="en-US" sz="1200" smtClean="0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45293DC-E724-4156-80BC-4BC33C91E8A0}" type="slidenum">
              <a:rPr lang="en-US" sz="1200" smtClean="0"/>
              <a:pPr/>
              <a:t>51</a:t>
            </a:fld>
            <a:endParaRPr lang="en-US" sz="1200" smtClean="0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EA2F960-30C5-41BC-A491-D7EC7027F1C2}" type="slidenum">
              <a:rPr lang="en-US" sz="1200" smtClean="0"/>
              <a:pPr/>
              <a:t>52</a:t>
            </a:fld>
            <a:endParaRPr lang="en-US" sz="1200" smtClean="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9767D13-1993-43E0-AE63-827D568A4DC0}" type="slidenum">
              <a:rPr lang="en-US" sz="1200" smtClean="0"/>
              <a:pPr/>
              <a:t>53</a:t>
            </a:fld>
            <a:endParaRPr lang="en-US" sz="1200" smtClean="0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6A84810-9C4C-4BB6-A9E4-A2937F1EF12A}" type="slidenum">
              <a:rPr lang="en-US" sz="1200" smtClean="0"/>
              <a:pPr/>
              <a:t>54</a:t>
            </a:fld>
            <a:endParaRPr lang="en-US" sz="1200" smtClean="0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3B93549-4D46-47F2-9756-64E0181C48F5}" type="slidenum">
              <a:rPr lang="en-US" sz="1200" smtClean="0"/>
              <a:pPr/>
              <a:t>55</a:t>
            </a:fld>
            <a:endParaRPr lang="en-US" sz="1200" smtClean="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E98509-6D15-46E3-B8B3-C4A407BBF5B4}" type="slidenum">
              <a:rPr lang="en-US" sz="1200" smtClean="0"/>
              <a:pPr/>
              <a:t>56</a:t>
            </a:fld>
            <a:endParaRPr lang="en-US" sz="1200" smtClean="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C44891-12CF-44EF-AC22-11BBBE9DE72E}" type="slidenum">
              <a:rPr lang="en-US" sz="1200" smtClean="0"/>
              <a:pPr/>
              <a:t>57</a:t>
            </a:fld>
            <a:endParaRPr lang="en-US" sz="1200" smtClean="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425FDD-F0CA-4E1B-8073-0EFF27993702}" type="slidenum">
              <a:rPr lang="en-US" sz="1200" smtClean="0"/>
              <a:pPr/>
              <a:t>58</a:t>
            </a:fld>
            <a:endParaRPr lang="en-US" sz="1200" smtClean="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D17932F-B32D-46FA-BC1E-C360F37F96EB}" type="slidenum">
              <a:rPr lang="en-US" sz="1200" smtClean="0"/>
              <a:pPr/>
              <a:t>59</a:t>
            </a:fld>
            <a:endParaRPr lang="en-US" sz="1200" smtClean="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48E2F1E-9A87-4A77-B87F-373D9321A92C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A3D6776-52DD-437D-B6EE-5D5DE4808784}" type="slidenum">
              <a:rPr lang="en-US" sz="1200" smtClean="0"/>
              <a:pPr/>
              <a:t>60</a:t>
            </a:fld>
            <a:endParaRPr lang="en-US" sz="1200" smtClean="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AE0A030-86EC-4F8A-87B6-5720F2489A27}" type="slidenum">
              <a:rPr lang="en-US" sz="1200" smtClean="0"/>
              <a:pPr/>
              <a:t>61</a:t>
            </a:fld>
            <a:endParaRPr lang="en-US" sz="1200" smtClean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3F636CE-AE1E-4767-A463-3B81C22F259B}" type="slidenum">
              <a:rPr lang="en-US" sz="1200" smtClean="0"/>
              <a:pPr/>
              <a:t>62</a:t>
            </a:fld>
            <a:endParaRPr lang="en-US" sz="1200" smtClean="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4FACBE3-8F10-4197-B6A8-8ABE2A34DBFB}" type="slidenum">
              <a:rPr lang="en-US" sz="1200" smtClean="0"/>
              <a:pPr/>
              <a:t>63</a:t>
            </a:fld>
            <a:endParaRPr lang="en-US" sz="1200" smtClean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510DA10-533B-4DCB-BAB1-AA11772E4EEA}" type="slidenum">
              <a:rPr lang="en-US" sz="1200" smtClean="0"/>
              <a:pPr/>
              <a:t>64</a:t>
            </a:fld>
            <a:endParaRPr lang="en-US" sz="1200" smtClean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DC22F23-2246-48C5-8ED5-85AF3CAAA5A8}" type="slidenum">
              <a:rPr lang="en-US" sz="1200" smtClean="0"/>
              <a:pPr/>
              <a:t>65</a:t>
            </a:fld>
            <a:endParaRPr lang="en-US" sz="1200" smtClean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E768EE-8AEE-4345-82BD-9C6FDED6B98B}" type="slidenum">
              <a:rPr lang="en-US" sz="1200" smtClean="0"/>
              <a:pPr/>
              <a:t>66</a:t>
            </a:fld>
            <a:endParaRPr lang="en-US" sz="1200" smtClean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44227D5-0265-4E26-B4AE-BC087DC457F7}" type="slidenum">
              <a:rPr lang="en-US" sz="1200" smtClean="0"/>
              <a:pPr/>
              <a:t>67</a:t>
            </a:fld>
            <a:endParaRPr lang="en-US" sz="1200" smtClean="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39EA465-3186-43E5-993C-EFA008BD0C1C}" type="slidenum">
              <a:rPr lang="en-US" sz="1200" smtClean="0"/>
              <a:pPr/>
              <a:t>68</a:t>
            </a:fld>
            <a:endParaRPr lang="en-US" sz="1200" smtClean="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6C1E841-49E2-44ED-B78A-80E81526CCB2}" type="slidenum">
              <a:rPr lang="en-US" sz="1200" smtClean="0"/>
              <a:pPr/>
              <a:t>69</a:t>
            </a:fld>
            <a:endParaRPr lang="en-US" sz="1200" smtClean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907671C-C296-4183-A830-C18D29DDBB86}" type="slidenum">
              <a:rPr lang="en-US" sz="1200" smtClean="0"/>
              <a:pPr/>
              <a:t>7</a:t>
            </a:fld>
            <a:endParaRPr lang="en-US" sz="1200" smtClean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95AA4AB-8B11-4102-B08F-5C42B68CE252}" type="slidenum">
              <a:rPr lang="en-US" sz="1200" smtClean="0"/>
              <a:pPr/>
              <a:t>70</a:t>
            </a:fld>
            <a:endParaRPr lang="en-US" sz="1200" smtClean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D6B6ABA-FA76-45C6-AA0E-FF1117538BE1}" type="slidenum">
              <a:rPr lang="en-US" sz="1200" smtClean="0"/>
              <a:pPr/>
              <a:t>71</a:t>
            </a:fld>
            <a:endParaRPr lang="en-US" sz="1200" smtClean="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E6C3FE-3B2D-49D6-9913-0DFCA9A263D6}" type="slidenum">
              <a:rPr lang="en-US" sz="1200" smtClean="0"/>
              <a:pPr/>
              <a:t>72</a:t>
            </a:fld>
            <a:endParaRPr lang="en-US" sz="1200" smtClean="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73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55DECE2-B839-401A-B95E-1FB99DE5C9F8}" type="slidenum">
              <a:rPr lang="en-US" sz="1200" smtClean="0"/>
              <a:pPr/>
              <a:t>74</a:t>
            </a:fld>
            <a:endParaRPr lang="en-US" sz="1200" smtClean="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08239DD-46FD-4C3F-9120-674CD851A936}" type="slidenum">
              <a:rPr lang="en-US" sz="1200" smtClean="0"/>
              <a:pPr/>
              <a:t>75</a:t>
            </a:fld>
            <a:endParaRPr lang="en-US" sz="1200" smtClean="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967C1AD-F967-444F-AFA3-C45AB7FBE367}" type="slidenum">
              <a:rPr lang="en-US" sz="1200" smtClean="0"/>
              <a:pPr/>
              <a:t>76</a:t>
            </a:fld>
            <a:endParaRPr lang="en-US" sz="1200" smtClean="0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77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E909980-86D3-448A-9A20-514C528F36B3}" type="slidenum">
              <a:rPr lang="en-US" sz="1200" smtClean="0"/>
              <a:pPr/>
              <a:t>78</a:t>
            </a:fld>
            <a:endParaRPr lang="en-US" sz="1200" smtClean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45F38841-7BF5-4AF4-929D-5275832196A5}" type="slidenum">
              <a:rPr lang="en-US" sz="1200" smtClean="0"/>
              <a:pPr/>
              <a:t>79</a:t>
            </a:fld>
            <a:endParaRPr lang="en-US" sz="1200" smtClean="0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379AD55-D134-4F16-951A-E20A0F7ED5B6}" type="slidenum">
              <a:rPr lang="en-US" sz="1200" smtClean="0"/>
              <a:pPr/>
              <a:t>8</a:t>
            </a:fld>
            <a:endParaRPr lang="en-US" sz="1200" smtClean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7C79BFD-63AD-41A7-88C8-2979ECE01A1B}" type="slidenum">
              <a:rPr lang="en-US" sz="1200" smtClean="0"/>
              <a:pPr/>
              <a:t>80</a:t>
            </a:fld>
            <a:endParaRPr lang="en-US" sz="1200" smtClean="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B777B20-C0A8-4CD5-8E63-E34D40175D97}" type="slidenum">
              <a:rPr lang="en-US" sz="1200" smtClean="0"/>
              <a:pPr/>
              <a:t>81</a:t>
            </a:fld>
            <a:endParaRPr lang="en-US" sz="1200" smtClean="0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BDC82E2-A480-4673-B003-EB18921C5DD7}" type="slidenum">
              <a:rPr lang="en-US" sz="1200" smtClean="0"/>
              <a:pPr/>
              <a:t>82</a:t>
            </a:fld>
            <a:endParaRPr lang="en-US" sz="1200" smtClean="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B53A851-D47C-4E7C-BA9F-A65E7E7B55EA}" type="slidenum">
              <a:rPr lang="en-US" sz="1200" smtClean="0"/>
              <a:pPr/>
              <a:t>83</a:t>
            </a:fld>
            <a:endParaRPr lang="en-US" sz="1200" smtClean="0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B9CED86-253D-46BB-B59A-EFFD57E22401}" type="slidenum">
              <a:rPr lang="en-US" sz="1200" smtClean="0"/>
              <a:pPr/>
              <a:t>84</a:t>
            </a:fld>
            <a:endParaRPr lang="en-US" sz="1200" smtClean="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0094871-EF0E-4C57-AEC4-1D2CB75FAAED}" type="slidenum">
              <a:rPr lang="en-US" sz="1200" smtClean="0"/>
              <a:pPr/>
              <a:t>85</a:t>
            </a:fld>
            <a:endParaRPr lang="en-US" sz="1200" smtClean="0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BD44B23-6EDB-40D6-A2B5-C506FFF874C4}" type="slidenum">
              <a:rPr lang="en-US" sz="1200" smtClean="0"/>
              <a:pPr/>
              <a:t>86</a:t>
            </a:fld>
            <a:endParaRPr lang="en-US" sz="1200" smtClean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79867B7-95C5-4142-A837-51E9C4C95425}" type="slidenum">
              <a:rPr lang="en-US" sz="1200" smtClean="0"/>
              <a:pPr/>
              <a:t>87</a:t>
            </a:fld>
            <a:endParaRPr lang="en-US" sz="1200" smtClean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F3F61B6-A9D6-4ED1-BDDC-4445E0691CCE}" type="slidenum">
              <a:rPr lang="en-US" sz="1200" smtClean="0"/>
              <a:pPr/>
              <a:t>88</a:t>
            </a:fld>
            <a:endParaRPr lang="en-US" sz="1200" smtClean="0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B04C168-8652-4AF6-84A8-B4665C3662D3}" type="slidenum">
              <a:rPr lang="en-US" sz="1200" smtClean="0"/>
              <a:pPr/>
              <a:t>89</a:t>
            </a:fld>
            <a:endParaRPr lang="en-US" sz="1200" smtClean="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95171C65-78DF-42DF-8705-D0E3EBA11514}" type="slidenum">
              <a:rPr lang="en-US" sz="1200" smtClean="0"/>
              <a:pPr/>
              <a:t>9</a:t>
            </a:fld>
            <a:endParaRPr lang="en-US" sz="1200" smtClean="0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7F14A9A0-E823-4962-9303-6547D9D3E11D}" type="slidenum">
              <a:rPr lang="en-US" sz="1200" smtClean="0"/>
              <a:pPr/>
              <a:t>90</a:t>
            </a:fld>
            <a:endParaRPr lang="en-US" sz="1200" smtClean="0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0730741-9E91-4241-B71A-56B5E38CB801}" type="slidenum">
              <a:rPr lang="en-US" sz="1200" smtClean="0"/>
              <a:pPr/>
              <a:t>91</a:t>
            </a:fld>
            <a:endParaRPr lang="en-US" sz="1200" smtClean="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CECF65F-FE27-48B9-A6AB-D282C0D394AA}" type="slidenum">
              <a:rPr lang="en-US" sz="1200" smtClean="0"/>
              <a:pPr/>
              <a:t>92</a:t>
            </a:fld>
            <a:endParaRPr lang="en-US" sz="1200" smtClean="0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01CED65-91E6-453B-B717-3C4D7B346567}" type="slidenum">
              <a:rPr lang="en-US" sz="1200" smtClean="0"/>
              <a:pPr/>
              <a:t>93</a:t>
            </a:fld>
            <a:endParaRPr lang="en-US" sz="1200" smtClean="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633A53E-2135-477D-9C47-EEB3FA44962D}" type="slidenum">
              <a:rPr lang="en-US" sz="1200" smtClean="0"/>
              <a:pPr/>
              <a:t>94</a:t>
            </a:fld>
            <a:endParaRPr lang="en-US" sz="1200" smtClean="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6EE0124-F41C-45F0-AF43-AA269141C87E}" type="slidenum">
              <a:rPr lang="en-US" sz="1200" smtClean="0"/>
              <a:pPr/>
              <a:t>95</a:t>
            </a:fld>
            <a:endParaRPr lang="en-US" sz="1200" smtClean="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4DE7C0B-5922-47AA-A420-D65A9F7374AD}" type="slidenum">
              <a:rPr lang="en-US" sz="1200" smtClean="0"/>
              <a:pPr/>
              <a:t>96</a:t>
            </a:fld>
            <a:endParaRPr lang="en-US" sz="1200" smtClean="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146B1A0-5599-4CAD-A9D4-63F052868A5E}" type="slidenum">
              <a:rPr lang="en-US" sz="1200" smtClean="0"/>
              <a:pPr/>
              <a:t>97</a:t>
            </a:fld>
            <a:endParaRPr lang="en-US" sz="1200" smtClean="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0D53923-B46A-49C9-A52E-B023910D5F1E}" type="slidenum">
              <a:rPr lang="en-US" sz="1200" smtClean="0"/>
              <a:pPr/>
              <a:t>98</a:t>
            </a:fld>
            <a:endParaRPr lang="en-US" sz="1200" smtClean="0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FE34860-70A4-48CA-B1FF-1F208D764109}" type="slidenum">
              <a:rPr lang="en-US" sz="1200" smtClean="0"/>
              <a:pPr/>
              <a:t>99</a:t>
            </a:fld>
            <a:endParaRPr lang="en-US" sz="1200" smtClean="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/>
          </a:extLst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17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0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38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1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2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98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31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22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 Black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0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37.xml"/><Relationship Id="rId18" Type="http://schemas.openxmlformats.org/officeDocument/2006/relationships/slide" Target="slide52.xml"/><Relationship Id="rId26" Type="http://schemas.openxmlformats.org/officeDocument/2006/relationships/slide" Target="slide74.xml"/><Relationship Id="rId3" Type="http://schemas.openxmlformats.org/officeDocument/2006/relationships/slide" Target="slide10.xml"/><Relationship Id="rId21" Type="http://schemas.openxmlformats.org/officeDocument/2006/relationships/slide" Target="slide94.xml"/><Relationship Id="rId34" Type="http://schemas.openxmlformats.org/officeDocument/2006/relationships/slide" Target="slide91.xml"/><Relationship Id="rId7" Type="http://schemas.openxmlformats.org/officeDocument/2006/relationships/slide" Target="slide19.xml"/><Relationship Id="rId12" Type="http://schemas.openxmlformats.org/officeDocument/2006/relationships/slide" Target="slide34.xml"/><Relationship Id="rId17" Type="http://schemas.openxmlformats.org/officeDocument/2006/relationships/slide" Target="slide49.xml"/><Relationship Id="rId25" Type="http://schemas.openxmlformats.org/officeDocument/2006/relationships/slide" Target="slide70.xml"/><Relationship Id="rId33" Type="http://schemas.openxmlformats.org/officeDocument/2006/relationships/slide" Target="slide87.xml"/><Relationship Id="rId2" Type="http://schemas.openxmlformats.org/officeDocument/2006/relationships/notesSlide" Target="../notesSlides/notesSlide8.xml"/><Relationship Id="rId16" Type="http://schemas.openxmlformats.org/officeDocument/2006/relationships/slide" Target="slide46.xml"/><Relationship Id="rId20" Type="http://schemas.openxmlformats.org/officeDocument/2006/relationships/slide" Target="slide58.xml"/><Relationship Id="rId29" Type="http://schemas.openxmlformats.org/officeDocument/2006/relationships/slide" Target="slide7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31.xml"/><Relationship Id="rId24" Type="http://schemas.openxmlformats.org/officeDocument/2006/relationships/slide" Target="slide67.xml"/><Relationship Id="rId32" Type="http://schemas.openxmlformats.org/officeDocument/2006/relationships/slide" Target="slide88.xml"/><Relationship Id="rId37" Type="http://schemas.openxmlformats.org/officeDocument/2006/relationships/slide" Target="slide103.xml"/><Relationship Id="rId5" Type="http://schemas.openxmlformats.org/officeDocument/2006/relationships/slide" Target="slide13.xml"/><Relationship Id="rId15" Type="http://schemas.openxmlformats.org/officeDocument/2006/relationships/slide" Target="slide43.xml"/><Relationship Id="rId23" Type="http://schemas.openxmlformats.org/officeDocument/2006/relationships/slide" Target="slide64.xml"/><Relationship Id="rId28" Type="http://schemas.openxmlformats.org/officeDocument/2006/relationships/audio" Target="../media/audio3.bin"/><Relationship Id="rId36" Type="http://schemas.openxmlformats.org/officeDocument/2006/relationships/slide" Target="slide100.xml"/><Relationship Id="rId10" Type="http://schemas.openxmlformats.org/officeDocument/2006/relationships/slide" Target="slide28.xml"/><Relationship Id="rId19" Type="http://schemas.openxmlformats.org/officeDocument/2006/relationships/slide" Target="slide55.xml"/><Relationship Id="rId31" Type="http://schemas.openxmlformats.org/officeDocument/2006/relationships/slide" Target="slide84.xml"/><Relationship Id="rId4" Type="http://schemas.openxmlformats.org/officeDocument/2006/relationships/audio" Target="../media/audio2.bin"/><Relationship Id="rId9" Type="http://schemas.openxmlformats.org/officeDocument/2006/relationships/slide" Target="slide25.xml"/><Relationship Id="rId14" Type="http://schemas.openxmlformats.org/officeDocument/2006/relationships/slide" Target="slide40.xml"/><Relationship Id="rId22" Type="http://schemas.openxmlformats.org/officeDocument/2006/relationships/slide" Target="slide61.xml"/><Relationship Id="rId27" Type="http://schemas.openxmlformats.org/officeDocument/2006/relationships/slide" Target="slide73.xml"/><Relationship Id="rId30" Type="http://schemas.openxmlformats.org/officeDocument/2006/relationships/slide" Target="slide81.xml"/><Relationship Id="rId35" Type="http://schemas.openxmlformats.org/officeDocument/2006/relationships/slide" Target="slide9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304800" y="4114800"/>
            <a:ext cx="8534400" cy="1676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85"/>
              </a:avLst>
            </a:prstTxWarp>
          </a:bodyPr>
          <a:lstStyle/>
          <a:p>
            <a:pPr algn="ctr"/>
            <a:r>
              <a:rPr lang="en-US" sz="3600" kern="10" spc="720" dirty="0" smtClean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Molecular Genetics</a:t>
            </a:r>
            <a:endParaRPr lang="en-US" sz="3600" kern="10" spc="720" dirty="0">
              <a:solidFill>
                <a:schemeClr val="bg1"/>
              </a:solidFill>
              <a:effectLst>
                <a:outerShdw dist="45791" dir="3378596" algn="ctr" rotWithShape="0">
                  <a:srgbClr val="4D4D4D">
                    <a:alpha val="74997"/>
                  </a:srgbClr>
                </a:outerShdw>
              </a:effectLst>
              <a:latin typeface="Arial Black"/>
            </a:endParaRPr>
          </a:p>
          <a:p>
            <a:pPr algn="ctr"/>
            <a:r>
              <a:rPr lang="en-US" sz="3600" kern="10" spc="720" dirty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4997"/>
                    </a:srgbClr>
                  </a:outerShdw>
                </a:effectLst>
                <a:latin typeface="Arial Black"/>
              </a:rPr>
              <a:t>Edition</a:t>
            </a: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685800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6421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D1D1F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19194D"/>
                    </a:gs>
                    <a:gs pos="100000">
                      <a:srgbClr val="9C9CDF"/>
                    </a:gs>
                  </a:gsLst>
                  <a:lin ang="5400000" scaled="1"/>
                </a:gradFill>
                <a:latin typeface="Impact"/>
              </a:rPr>
              <a:t>Jeopardy!</a:t>
            </a:r>
          </a:p>
        </p:txBody>
      </p:sp>
    </p:spTree>
  </p:cSld>
  <p:clrMapOvr>
    <a:masterClrMapping/>
  </p:clrMapOvr>
  <p:transition>
    <p:newsflash/>
    <p:sndAc>
      <p:stSnd>
        <p:snd r:embed="rId3" name="open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7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what RNA stands for.</a:t>
            </a:r>
          </a:p>
        </p:txBody>
      </p:sp>
      <p:sp>
        <p:nvSpPr>
          <p:cNvPr id="573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172200"/>
            <a:ext cx="609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133600"/>
            <a:ext cx="8447087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order of procedures a scientist would follow when identifying DNA from a crime scene.</a:t>
            </a:r>
          </a:p>
          <a:p>
            <a:pPr marL="0" indent="0" algn="ctr" eaLnBrk="1" hangingPunct="1">
              <a:buFontTx/>
              <a:buNone/>
            </a:pPr>
            <a:endParaRPr lang="en-US" dirty="0"/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(DNA extraction, then ____, ____, and ____)</a:t>
            </a:r>
          </a:p>
        </p:txBody>
      </p:sp>
      <p:sp>
        <p:nvSpPr>
          <p:cNvPr id="542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324600"/>
            <a:ext cx="685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0738" y="2286000"/>
            <a:ext cx="74676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PCR, the use of restriction enzymes, and gel electrophoresis?</a:t>
            </a:r>
          </a:p>
        </p:txBody>
      </p:sp>
      <p:sp>
        <p:nvSpPr>
          <p:cNvPr id="553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400800"/>
            <a:ext cx="838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325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77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Topic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3124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sz="8000" cap="small" dirty="0" smtClean="0"/>
              <a:t>Translation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Jeopardy Question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6913" y="2667000"/>
            <a:ext cx="7696200" cy="32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Using the Genetic Code table (on page 237), this would be the order of amino acids of the following mRNA strand.</a:t>
            </a:r>
          </a:p>
          <a:p>
            <a:pPr marL="0" indent="0" algn="ctr" eaLnBrk="1" hangingPunct="1">
              <a:buFontTx/>
              <a:buNone/>
            </a:pPr>
            <a:endParaRPr lang="en-US" dirty="0"/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AUG-GCC-CAU-GGU-CAA-UGA</a:t>
            </a:r>
          </a:p>
        </p:txBody>
      </p:sp>
      <p:sp>
        <p:nvSpPr>
          <p:cNvPr id="104452" name="AutoShape 5">
            <a:hlinkClick r:id="" action="ppaction://noaction" highlightClick="1">
              <a:snd r:embed="rId3" name="finaljeo.wav"/>
            </a:hlinkClick>
          </p:cNvPr>
          <p:cNvSpPr>
            <a:spLocks noChangeArrowheads="1"/>
          </p:cNvSpPr>
          <p:nvPr/>
        </p:nvSpPr>
        <p:spPr bwMode="auto">
          <a:xfrm>
            <a:off x="7848600" y="304800"/>
            <a:ext cx="1066800" cy="685800"/>
          </a:xfrm>
          <a:prstGeom prst="actionButtonSound">
            <a:avLst/>
          </a:prstGeom>
          <a:solidFill>
            <a:srgbClr val="AAAA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 Jeopardy Answer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514600"/>
            <a:ext cx="91440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MET-ALA-HIS-GLY-GLN-STOP?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Thank you for playing!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2209800"/>
            <a:ext cx="8458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ribonucleic acid?</a:t>
            </a:r>
          </a:p>
        </p:txBody>
      </p:sp>
      <p:sp>
        <p:nvSpPr>
          <p:cNvPr id="583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477000"/>
            <a:ext cx="685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939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5325" y="2362200"/>
            <a:ext cx="77724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RNA contains this sugar, unlike DNA.</a:t>
            </a:r>
          </a:p>
        </p:txBody>
      </p:sp>
      <p:sp>
        <p:nvSpPr>
          <p:cNvPr id="604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943600"/>
            <a:ext cx="12954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209800"/>
            <a:ext cx="84582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ribose?</a:t>
            </a:r>
          </a:p>
        </p:txBody>
      </p:sp>
      <p:sp>
        <p:nvSpPr>
          <p:cNvPr id="614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172200"/>
            <a:ext cx="9144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246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RNA contains these four nitrogenous bases.</a:t>
            </a:r>
            <a:endParaRPr lang="en-US" i="1" dirty="0" smtClean="0"/>
          </a:p>
        </p:txBody>
      </p:sp>
      <p:sp>
        <p:nvSpPr>
          <p:cNvPr id="634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5943600"/>
            <a:ext cx="6858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6200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adenine, guanine, cytosine, and uracil?</a:t>
            </a:r>
          </a:p>
        </p:txBody>
      </p:sp>
      <p:sp>
        <p:nvSpPr>
          <p:cNvPr id="645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6324600"/>
            <a:ext cx="1676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554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These are the three types of RNA.</a:t>
            </a:r>
          </a:p>
        </p:txBody>
      </p:sp>
      <p:sp>
        <p:nvSpPr>
          <p:cNvPr id="665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86600" y="6324600"/>
            <a:ext cx="2057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dirty="0" smtClean="0"/>
              <a:t>RNA Structure</a:t>
            </a: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4538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messenger RNA, transfer RNA, and ribosomal RNA?</a:t>
            </a:r>
          </a:p>
        </p:txBody>
      </p:sp>
      <p:sp>
        <p:nvSpPr>
          <p:cNvPr id="675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248400"/>
            <a:ext cx="1219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861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3622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Because RNA does not contain thymine, adenine pairs with this nitrogenous base.</a:t>
            </a:r>
          </a:p>
        </p:txBody>
      </p:sp>
      <p:sp>
        <p:nvSpPr>
          <p:cNvPr id="696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5791200"/>
            <a:ext cx="16002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uracil?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706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324600"/>
            <a:ext cx="1295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168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dirty="0" smtClean="0"/>
              <a:t>The purpose of protein synthesis is to use the cell’s DNA to create these for the cell.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727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9000" y="6324600"/>
            <a:ext cx="19050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153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proteins?</a:t>
            </a:r>
            <a:endParaRPr lang="en-US" i="1" dirty="0" smtClean="0"/>
          </a:p>
        </p:txBody>
      </p:sp>
      <p:sp>
        <p:nvSpPr>
          <p:cNvPr id="737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0400" y="6248400"/>
            <a:ext cx="2133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475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process is the first step to protein synthesis.  It uses the DNA in the nucleus of the cell to create a single-stranded mRNA molecule.</a:t>
            </a:r>
          </a:p>
        </p:txBody>
      </p:sp>
      <p:sp>
        <p:nvSpPr>
          <p:cNvPr id="757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867400"/>
            <a:ext cx="13716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2788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transcription?</a:t>
            </a:r>
          </a:p>
        </p:txBody>
      </p:sp>
      <p:sp>
        <p:nvSpPr>
          <p:cNvPr id="768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324600"/>
            <a:ext cx="1295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Protein Synthesis 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782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type of RNA functions as the “blueprint” for protein synthesis, meaning it is what is used throughout the whole process to create the protein. </a:t>
            </a:r>
          </a:p>
        </p:txBody>
      </p:sp>
      <p:sp>
        <p:nvSpPr>
          <p:cNvPr id="788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mRNA?</a:t>
            </a:r>
          </a:p>
        </p:txBody>
      </p:sp>
      <p:sp>
        <p:nvSpPr>
          <p:cNvPr id="798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5638800"/>
            <a:ext cx="1219200" cy="1219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090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what is produced through the process of transcription.</a:t>
            </a:r>
          </a:p>
        </p:txBody>
      </p:sp>
      <p:sp>
        <p:nvSpPr>
          <p:cNvPr id="819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34200" y="4953000"/>
            <a:ext cx="2209800" cy="1905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175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single-stranded mRNA molecule?</a:t>
            </a:r>
          </a:p>
        </p:txBody>
      </p:sp>
      <p:sp>
        <p:nvSpPr>
          <p:cNvPr id="829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2000" y="5791200"/>
            <a:ext cx="7620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397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2043207"/>
            <a:ext cx="8534400" cy="426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Through the process of RNA splicing, mRNA strands are edited and these portions of the mRNA are deleted, leaving behind several exon portions to be spliced together.</a:t>
            </a:r>
          </a:p>
        </p:txBody>
      </p:sp>
      <p:sp>
        <p:nvSpPr>
          <p:cNvPr id="849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096000"/>
            <a:ext cx="10668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057400"/>
            <a:ext cx="91440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</a:t>
            </a:r>
            <a:r>
              <a:rPr lang="en-US" dirty="0" smtClean="0"/>
              <a:t>introns</a:t>
            </a:r>
            <a:r>
              <a:rPr lang="en-US" dirty="0" smtClean="0"/>
              <a:t>?</a:t>
            </a:r>
          </a:p>
        </p:txBody>
      </p:sp>
      <p:sp>
        <p:nvSpPr>
          <p:cNvPr id="860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934200" y="5791200"/>
            <a:ext cx="22098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704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Protein Synthesis II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/>
              <a:t>This process is the </a:t>
            </a:r>
            <a:r>
              <a:rPr lang="en-US" dirty="0" smtClean="0"/>
              <a:t>second step </a:t>
            </a:r>
            <a:r>
              <a:rPr lang="en-US" dirty="0"/>
              <a:t>to protein synthesis.  It </a:t>
            </a:r>
            <a:r>
              <a:rPr lang="en-US" dirty="0" smtClean="0"/>
              <a:t>edits the </a:t>
            </a:r>
            <a:r>
              <a:rPr lang="en-US" dirty="0"/>
              <a:t>single-stranded mRNA </a:t>
            </a:r>
            <a:r>
              <a:rPr lang="en-US" dirty="0" smtClean="0"/>
              <a:t>molecule made in transcription by deleting the introns of the mRNA and putting the exons together before they leave the nucleus.</a:t>
            </a:r>
            <a:endParaRPr lang="en-US" dirty="0"/>
          </a:p>
        </p:txBody>
      </p:sp>
      <p:sp>
        <p:nvSpPr>
          <p:cNvPr id="880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RNA splicing?</a:t>
            </a:r>
            <a:endParaRPr lang="en-US" i="1" dirty="0" smtClean="0"/>
          </a:p>
        </p:txBody>
      </p:sp>
      <p:sp>
        <p:nvSpPr>
          <p:cNvPr id="8909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4724400"/>
            <a:ext cx="1752600" cy="2133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011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/>
              <a:t>This process is the </a:t>
            </a:r>
            <a:r>
              <a:rPr lang="en-US" dirty="0" smtClean="0"/>
              <a:t>third and final step </a:t>
            </a:r>
            <a:r>
              <a:rPr lang="en-US" dirty="0"/>
              <a:t>to protein synthesis.  It uses the </a:t>
            </a:r>
            <a:r>
              <a:rPr lang="en-US" dirty="0" smtClean="0"/>
              <a:t>single-stranded </a:t>
            </a:r>
            <a:r>
              <a:rPr lang="en-US" dirty="0"/>
              <a:t>mRNA </a:t>
            </a:r>
            <a:r>
              <a:rPr lang="en-US" dirty="0" smtClean="0"/>
              <a:t>molecule to create a chain of amino acids, also known as a polypeptide.</a:t>
            </a:r>
            <a:endParaRPr lang="en-US" dirty="0"/>
          </a:p>
        </p:txBody>
      </p:sp>
      <p:sp>
        <p:nvSpPr>
          <p:cNvPr id="911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6324600"/>
            <a:ext cx="1447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translation?</a:t>
            </a:r>
          </a:p>
        </p:txBody>
      </p:sp>
      <p:sp>
        <p:nvSpPr>
          <p:cNvPr id="9216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5791200" y="6096000"/>
            <a:ext cx="33528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318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A triplet of three mRNA nucleotides create a codon, which pairs to a triplet of three </a:t>
            </a:r>
            <a:r>
              <a:rPr lang="en-US" dirty="0" err="1" smtClean="0"/>
              <a:t>tRNA</a:t>
            </a:r>
            <a:r>
              <a:rPr lang="en-US" dirty="0" smtClean="0"/>
              <a:t> nucleotides, called this.</a:t>
            </a:r>
          </a:p>
        </p:txBody>
      </p:sp>
      <p:sp>
        <p:nvSpPr>
          <p:cNvPr id="942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6172200"/>
            <a:ext cx="12954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-17463" y="2209800"/>
            <a:ext cx="9144001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an anticodon?</a:t>
            </a:r>
          </a:p>
        </p:txBody>
      </p:sp>
      <p:sp>
        <p:nvSpPr>
          <p:cNvPr id="9523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96200" y="5867400"/>
            <a:ext cx="14478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626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Unlike translation, transcription and RNA splicing occur in this.</a:t>
            </a:r>
          </a:p>
        </p:txBody>
      </p:sp>
      <p:sp>
        <p:nvSpPr>
          <p:cNvPr id="972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6172200"/>
            <a:ext cx="17526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Technology in Biology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27263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nucleus?</a:t>
            </a:r>
          </a:p>
        </p:txBody>
      </p:sp>
      <p:sp>
        <p:nvSpPr>
          <p:cNvPr id="9830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486400"/>
            <a:ext cx="1371600" cy="1371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933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enzyme is used during transcription to separate the DNA strands and add new RNA nucleotides.</a:t>
            </a:r>
          </a:p>
        </p:txBody>
      </p:sp>
      <p:sp>
        <p:nvSpPr>
          <p:cNvPr id="1003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248400"/>
            <a:ext cx="11430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RNA polymerase?</a:t>
            </a:r>
          </a:p>
        </p:txBody>
      </p:sp>
      <p:sp>
        <p:nvSpPr>
          <p:cNvPr id="10138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391400" y="6248400"/>
            <a:ext cx="17526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0240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09800"/>
            <a:ext cx="74676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refers to a set of laboratory techniques </a:t>
            </a:r>
            <a:r>
              <a:rPr lang="en-US" smtClean="0"/>
              <a:t>that uses </a:t>
            </a:r>
            <a:r>
              <a:rPr lang="en-US" dirty="0" smtClean="0"/>
              <a:t>the knowledge of different ways that DNA can be transferred and recombined.</a:t>
            </a:r>
          </a:p>
        </p:txBody>
      </p:sp>
      <p:sp>
        <p:nvSpPr>
          <p:cNvPr id="102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048000" y="3124200"/>
            <a:ext cx="6096000" cy="3733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recombinant DNA technology?</a:t>
            </a:r>
          </a:p>
        </p:txBody>
      </p:sp>
      <p:sp>
        <p:nvSpPr>
          <p:cNvPr id="112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629400" y="5943600"/>
            <a:ext cx="2514600" cy="914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29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These organisms are known for their useful abilities in gene manipulations.</a:t>
            </a:r>
          </a:p>
        </p:txBody>
      </p:sp>
      <p:sp>
        <p:nvSpPr>
          <p:cNvPr id="133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3276600"/>
            <a:ext cx="4572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bacteria?</a:t>
            </a:r>
          </a:p>
        </p:txBody>
      </p:sp>
      <p:sp>
        <p:nvSpPr>
          <p:cNvPr id="143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839200" y="4419600"/>
            <a:ext cx="304800" cy="2438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Genetic Engineering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536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These are small, circular DNA molecules that can be passed from one bacterium to another.</a:t>
            </a:r>
          </a:p>
        </p:txBody>
      </p:sp>
      <p:sp>
        <p:nvSpPr>
          <p:cNvPr id="163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86800" y="4191000"/>
            <a:ext cx="457200" cy="2667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plasmids?</a:t>
            </a:r>
          </a:p>
        </p:txBody>
      </p:sp>
      <p:sp>
        <p:nvSpPr>
          <p:cNvPr id="174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810000" y="3276600"/>
            <a:ext cx="5334000" cy="3581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84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When an organism’s DNA contains DNA of another species, the organism is said to be this.</a:t>
            </a:r>
          </a:p>
        </p:txBody>
      </p:sp>
      <p:sp>
        <p:nvSpPr>
          <p:cNvPr id="194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5638800"/>
            <a:ext cx="533400" cy="1219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transgenic?</a:t>
            </a:r>
          </a:p>
        </p:txBody>
      </p:sp>
      <p:sp>
        <p:nvSpPr>
          <p:cNvPr id="204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10600" y="5867400"/>
            <a:ext cx="533400" cy="990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150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When stem cells begin to express specific genes, this is said to have occurred.</a:t>
            </a:r>
          </a:p>
        </p:txBody>
      </p:sp>
      <p:sp>
        <p:nvSpPr>
          <p:cNvPr id="225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5791200"/>
            <a:ext cx="3810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cellular differentiation?</a:t>
            </a:r>
          </a:p>
        </p:txBody>
      </p:sp>
      <p:sp>
        <p:nvSpPr>
          <p:cNvPr id="235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172200"/>
            <a:ext cx="10668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458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Comparing DNA</a:t>
            </a:r>
            <a:endParaRPr lang="en-US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Question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any organism that has acquired one or more genes by artificial means.</a:t>
            </a:r>
          </a:p>
        </p:txBody>
      </p:sp>
      <p:sp>
        <p:nvSpPr>
          <p:cNvPr id="256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flipH="1">
            <a:off x="9144000" y="6553200"/>
            <a:ext cx="152400" cy="304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$100 Answer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a genetically modified organism (GMO)?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266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010400" y="6096000"/>
            <a:ext cx="21336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765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339131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Question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In order to genetically modify an organism, this type of technology is used.</a:t>
            </a:r>
          </a:p>
        </p:txBody>
      </p:sp>
      <p:sp>
        <p:nvSpPr>
          <p:cNvPr id="297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324600"/>
            <a:ext cx="10668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$200 Answer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recombinant DNA technology?</a:t>
            </a:r>
          </a:p>
        </p:txBody>
      </p:sp>
      <p:sp>
        <p:nvSpPr>
          <p:cNvPr id="307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5715000"/>
            <a:ext cx="1371600" cy="1143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174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35119855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Question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9248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a reason why creating a GM plant is easier than creating a GM animal.</a:t>
            </a:r>
          </a:p>
        </p:txBody>
      </p:sp>
      <p:sp>
        <p:nvSpPr>
          <p:cNvPr id="327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77200" y="6477000"/>
            <a:ext cx="1066800" cy="381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Answer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is: because plants can be created through the genetic engineering of a seed, whereas animals must be created through the altering of an egg cell and its return to the uterus?</a:t>
            </a:r>
          </a:p>
        </p:txBody>
      </p:sp>
      <p:sp>
        <p:nvSpPr>
          <p:cNvPr id="337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5791200"/>
            <a:ext cx="685800" cy="1066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RNA</a:t>
            </a:r>
          </a:p>
          <a:p>
            <a:pPr algn="ctr">
              <a:defRPr/>
            </a:pPr>
            <a:r>
              <a:rPr lang="en-US" sz="1600" dirty="0" smtClean="0"/>
              <a:t>Structure</a:t>
            </a:r>
            <a:endParaRPr lang="en-US" sz="1600" dirty="0"/>
          </a:p>
        </p:txBody>
      </p:sp>
      <p:sp>
        <p:nvSpPr>
          <p:cNvPr id="9223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526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Protein</a:t>
            </a:r>
          </a:p>
          <a:p>
            <a:pPr algn="ctr">
              <a:defRPr/>
            </a:pPr>
            <a:r>
              <a:rPr lang="en-US" sz="1600" dirty="0" smtClean="0"/>
              <a:t>Synthesis I</a:t>
            </a:r>
            <a:endParaRPr lang="en-US" sz="1600" dirty="0"/>
          </a:p>
        </p:txBody>
      </p:sp>
      <p:sp>
        <p:nvSpPr>
          <p:cNvPr id="9224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004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Protein</a:t>
            </a:r>
          </a:p>
          <a:p>
            <a:pPr algn="ctr">
              <a:defRPr/>
            </a:pPr>
            <a:r>
              <a:rPr lang="en-US" sz="1600" dirty="0" smtClean="0"/>
              <a:t>Synthesis II</a:t>
            </a:r>
            <a:endParaRPr lang="en-US" sz="1600" dirty="0"/>
          </a:p>
        </p:txBody>
      </p:sp>
      <p:sp>
        <p:nvSpPr>
          <p:cNvPr id="9240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29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41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29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5" action="ppaction://hlinksldjump">
                  <a:snd r:embed="rId4" name="question.wav"/>
                </a:hlinkClick>
              </a:rPr>
              <a:t>200</a:t>
            </a:r>
            <a:endParaRPr lang="en-US"/>
          </a:p>
        </p:txBody>
      </p:sp>
      <p:sp>
        <p:nvSpPr>
          <p:cNvPr id="9242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29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6" action="ppaction://hlinksldjump">
                  <a:snd r:embed="rId4" name="question.wav"/>
                </a:hlinkClick>
              </a:rPr>
              <a:t>300</a:t>
            </a:r>
            <a:endParaRPr lang="en-US" dirty="0"/>
          </a:p>
        </p:txBody>
      </p:sp>
      <p:sp>
        <p:nvSpPr>
          <p:cNvPr id="9243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29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7" action="ppaction://hlinksldjump">
                  <a:snd r:embed="rId4" name="question.wav"/>
                </a:hlinkClick>
              </a:rPr>
              <a:t>400</a:t>
            </a:r>
            <a:endParaRPr lang="en-US"/>
          </a:p>
        </p:txBody>
      </p:sp>
      <p:sp>
        <p:nvSpPr>
          <p:cNvPr id="9244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29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8" action="ppaction://hlinksldjump">
                  <a:snd r:embed="rId4" name="question.wav"/>
                </a:hlinkClick>
              </a:rPr>
              <a:t>500</a:t>
            </a:r>
            <a:endParaRPr lang="en-US"/>
          </a:p>
        </p:txBody>
      </p:sp>
      <p:sp>
        <p:nvSpPr>
          <p:cNvPr id="9245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07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9" action="ppaction://hlinksldjump">
                  <a:snd r:embed="rId4" name="question.wav"/>
                </a:hlinkClick>
              </a:rPr>
              <a:t>100</a:t>
            </a:r>
            <a:endParaRPr lang="en-US"/>
          </a:p>
        </p:txBody>
      </p:sp>
      <p:sp>
        <p:nvSpPr>
          <p:cNvPr id="9246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07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0" action="ppaction://hlinksldjump">
                  <a:snd r:embed="rId4" name="question.wav"/>
                </a:hlinkClick>
              </a:rPr>
              <a:t>200</a:t>
            </a:r>
            <a:endParaRPr lang="en-US"/>
          </a:p>
        </p:txBody>
      </p:sp>
      <p:sp>
        <p:nvSpPr>
          <p:cNvPr id="9247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07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1" action="ppaction://hlinksldjump">
                  <a:snd r:embed="rId4" name="question.wav"/>
                </a:hlinkClick>
              </a:rPr>
              <a:t>300</a:t>
            </a:r>
            <a:endParaRPr lang="en-US"/>
          </a:p>
        </p:txBody>
      </p:sp>
      <p:sp>
        <p:nvSpPr>
          <p:cNvPr id="9248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07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2" action="ppaction://hlinksldjump">
                  <a:snd r:embed="rId4" name="question.wav"/>
                </a:hlinkClick>
              </a:rPr>
              <a:t>400</a:t>
            </a:r>
            <a:endParaRPr lang="en-US"/>
          </a:p>
        </p:txBody>
      </p:sp>
      <p:sp>
        <p:nvSpPr>
          <p:cNvPr id="9249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07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3" action="ppaction://hlinksldjump">
                  <a:snd r:embed="rId4" name="question.wav"/>
                </a:hlinkClick>
              </a:rPr>
              <a:t>500</a:t>
            </a:r>
            <a:endParaRPr lang="en-US"/>
          </a:p>
        </p:txBody>
      </p:sp>
      <p:sp>
        <p:nvSpPr>
          <p:cNvPr id="9250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4" action="ppaction://hlinksldjump">
                  <a:snd r:embed="rId4" name="question.wav"/>
                </a:hlinkClick>
              </a:rPr>
              <a:t>100</a:t>
            </a:r>
            <a:endParaRPr lang="en-US"/>
          </a:p>
        </p:txBody>
      </p:sp>
      <p:sp>
        <p:nvSpPr>
          <p:cNvPr id="9251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5" action="ppaction://hlinksldjump">
                  <a:snd r:embed="rId4" name="question.wav"/>
                </a:hlinkClick>
              </a:rPr>
              <a:t>200</a:t>
            </a:r>
            <a:endParaRPr lang="en-US"/>
          </a:p>
        </p:txBody>
      </p:sp>
      <p:sp>
        <p:nvSpPr>
          <p:cNvPr id="9252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6" action="ppaction://hlinksldjump">
                  <a:snd r:embed="rId4" name="question.wav"/>
                </a:hlinkClick>
              </a:rPr>
              <a:t>300</a:t>
            </a:r>
            <a:endParaRPr lang="en-US"/>
          </a:p>
        </p:txBody>
      </p:sp>
      <p:sp>
        <p:nvSpPr>
          <p:cNvPr id="9253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7" action="ppaction://hlinksldjump">
                  <a:snd r:embed="rId4" name="question.wav"/>
                </a:hlinkClick>
              </a:rPr>
              <a:t>400</a:t>
            </a:r>
            <a:endParaRPr lang="en-US" dirty="0"/>
          </a:p>
        </p:txBody>
      </p:sp>
      <p:sp>
        <p:nvSpPr>
          <p:cNvPr id="9254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18" action="ppaction://hlinksldjump">
                  <a:snd r:embed="rId4" name="question.wav"/>
                </a:hlinkClick>
              </a:rPr>
              <a:t>500</a:t>
            </a:r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Unit 5 Jeopardy</a:t>
            </a:r>
          </a:p>
        </p:txBody>
      </p:sp>
      <p:sp>
        <p:nvSpPr>
          <p:cNvPr id="1741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482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>
                <a:ea typeface="ＭＳ Ｐゴシック" charset="0"/>
              </a:rPr>
              <a:t>Technology</a:t>
            </a:r>
          </a:p>
          <a:p>
            <a:pPr algn="ctr">
              <a:defRPr/>
            </a:pPr>
            <a:r>
              <a:rPr lang="en-US" sz="1600" dirty="0" smtClean="0">
                <a:ea typeface="ＭＳ Ｐゴシック" charset="0"/>
              </a:rPr>
              <a:t>in Biology</a:t>
            </a:r>
            <a:endParaRPr lang="en-US" sz="1600" dirty="0">
              <a:ea typeface="ＭＳ Ｐゴシック" charset="0"/>
            </a:endParaRPr>
          </a:p>
        </p:txBody>
      </p:sp>
      <p:sp>
        <p:nvSpPr>
          <p:cNvPr id="9220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0960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Genetic</a:t>
            </a:r>
          </a:p>
          <a:p>
            <a:pPr algn="ctr">
              <a:defRPr/>
            </a:pPr>
            <a:r>
              <a:rPr lang="en-US" sz="1600" dirty="0" smtClean="0"/>
              <a:t>Engineering</a:t>
            </a:r>
            <a:endParaRPr lang="en-US" sz="1600" dirty="0"/>
          </a:p>
        </p:txBody>
      </p:sp>
      <p:sp>
        <p:nvSpPr>
          <p:cNvPr id="9221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43800" y="1600200"/>
            <a:ext cx="1371600" cy="685800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600" dirty="0" smtClean="0"/>
              <a:t>Comparing</a:t>
            </a:r>
          </a:p>
          <a:p>
            <a:pPr algn="ctr">
              <a:defRPr/>
            </a:pPr>
            <a:r>
              <a:rPr lang="en-US" sz="1600" dirty="0" smtClean="0"/>
              <a:t>DNA</a:t>
            </a:r>
          </a:p>
        </p:txBody>
      </p:sp>
      <p:sp>
        <p:nvSpPr>
          <p:cNvPr id="9225" name="AutoShape 15">
            <a:hlinkClick r:id="rId19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46863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19" action="ppaction://hlinksldjump">
                  <a:snd r:embed="rId4" name="question.wav"/>
                </a:hlinkClick>
              </a:rPr>
              <a:t>100</a:t>
            </a:r>
            <a:endParaRPr lang="en-US" dirty="0"/>
          </a:p>
        </p:txBody>
      </p:sp>
      <p:sp>
        <p:nvSpPr>
          <p:cNvPr id="9226" name="AutoShape 16">
            <a:hlinkClick r:id="rId20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46863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20" action="ppaction://hlinksldjump">
                  <a:snd r:embed="rId4" name="question.wav"/>
                </a:hlinkClick>
              </a:rPr>
              <a:t>200</a:t>
            </a:r>
            <a:endParaRPr lang="en-US"/>
          </a:p>
        </p:txBody>
      </p:sp>
      <p:sp>
        <p:nvSpPr>
          <p:cNvPr id="9227" name="AutoShape 17">
            <a:hlinkClick r:id="rId21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46863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22" action="ppaction://hlinksldjump">
                  <a:snd r:embed="rId4" name="question.wav"/>
                </a:hlinkClick>
              </a:rPr>
              <a:t>300</a:t>
            </a:r>
            <a:endParaRPr lang="en-US"/>
          </a:p>
        </p:txBody>
      </p:sp>
      <p:sp>
        <p:nvSpPr>
          <p:cNvPr id="9228" name="AutoShape 18">
            <a:hlinkClick r:id="rId23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46863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23" action="ppaction://hlinksldjump">
                  <a:snd r:embed="rId4" name="question.wav"/>
                </a:hlinkClick>
              </a:rPr>
              <a:t>400</a:t>
            </a:r>
            <a:endParaRPr lang="en-US"/>
          </a:p>
        </p:txBody>
      </p:sp>
      <p:sp>
        <p:nvSpPr>
          <p:cNvPr id="9229" name="AutoShape 19">
            <a:hlinkClick r:id="rId24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46863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4" action="ppaction://hlinksldjump">
                  <a:snd r:embed="rId4" name="question.wav"/>
                </a:hlinkClick>
              </a:rPr>
              <a:t>500</a:t>
            </a:r>
            <a:endParaRPr lang="en-US" dirty="0"/>
          </a:p>
        </p:txBody>
      </p:sp>
      <p:sp>
        <p:nvSpPr>
          <p:cNvPr id="9230" name="AutoShape 21">
            <a:hlinkClick r:id="rId25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61341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25" action="ppaction://hlinksldjump">
                  <a:snd r:embed="rId4" name="question.wav"/>
                </a:hlinkClick>
              </a:rPr>
              <a:t>100</a:t>
            </a:r>
            <a:endParaRPr lang="en-US"/>
          </a:p>
        </p:txBody>
      </p:sp>
      <p:sp>
        <p:nvSpPr>
          <p:cNvPr id="9231" name="AutoShape 22">
            <a:hlinkClick r:id="rId26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61341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7" action="ppaction://hlinksldjump">
                  <a:snd r:embed="rId28" name="dailydoub.wav"/>
                </a:hlinkClick>
              </a:rPr>
              <a:t>200</a:t>
            </a:r>
            <a:endParaRPr lang="en-US" dirty="0"/>
          </a:p>
        </p:txBody>
      </p:sp>
      <p:sp>
        <p:nvSpPr>
          <p:cNvPr id="9232" name="AutoShape 23">
            <a:hlinkClick r:id="rId22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61341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29" action="ppaction://hlinksldjump">
                  <a:snd r:embed="rId28" name="dailydoub.wav"/>
                </a:hlinkClick>
              </a:rPr>
              <a:t>300</a:t>
            </a:r>
            <a:endParaRPr lang="en-US" dirty="0"/>
          </a:p>
        </p:txBody>
      </p:sp>
      <p:sp>
        <p:nvSpPr>
          <p:cNvPr id="9233" name="AutoShape 24">
            <a:hlinkClick r:id="rId30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61341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30" action="ppaction://hlinksldjump">
                  <a:snd r:embed="rId4" name="question.wav"/>
                </a:hlinkClick>
              </a:rPr>
              <a:t>400</a:t>
            </a:r>
            <a:endParaRPr lang="en-US"/>
          </a:p>
        </p:txBody>
      </p:sp>
      <p:sp>
        <p:nvSpPr>
          <p:cNvPr id="9234" name="AutoShape 25">
            <a:hlinkClick r:id="rId31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61341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31" action="ppaction://hlinksldjump">
                  <a:snd r:embed="rId4" name="question.wav"/>
                </a:hlinkClick>
              </a:rPr>
              <a:t>500</a:t>
            </a:r>
            <a:endParaRPr lang="en-US"/>
          </a:p>
        </p:txBody>
      </p:sp>
      <p:sp>
        <p:nvSpPr>
          <p:cNvPr id="9235" name="AutoShape 51">
            <a:hlinkClick r:id="rId32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7581900" y="25908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3" action="ppaction://hlinksldjump">
                  <a:snd r:embed="rId28" name="dailydoub.wav"/>
                </a:hlinkClick>
              </a:rPr>
              <a:t>100</a:t>
            </a:r>
            <a:endParaRPr lang="en-US" dirty="0"/>
          </a:p>
        </p:txBody>
      </p:sp>
      <p:sp>
        <p:nvSpPr>
          <p:cNvPr id="9236" name="AutoShape 52">
            <a:hlinkClick r:id="rId34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7581900" y="32766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FF8000"/>
                </a:solidFill>
                <a:hlinkClick r:id="rId34" action="ppaction://hlinksldjump">
                  <a:snd r:embed="rId4" name="question.wav"/>
                </a:hlinkClick>
              </a:rPr>
              <a:t>200</a:t>
            </a:r>
            <a:endParaRPr lang="en-US" dirty="0"/>
          </a:p>
        </p:txBody>
      </p:sp>
      <p:sp>
        <p:nvSpPr>
          <p:cNvPr id="9237" name="AutoShape 53">
            <a:hlinkClick r:id="rId21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7581900" y="39624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21" action="ppaction://hlinksldjump">
                  <a:snd r:embed="rId4" name="question.wav"/>
                </a:hlinkClick>
              </a:rPr>
              <a:t>300</a:t>
            </a:r>
            <a:endParaRPr lang="en-US"/>
          </a:p>
        </p:txBody>
      </p:sp>
      <p:sp>
        <p:nvSpPr>
          <p:cNvPr id="9238" name="AutoShape 54">
            <a:hlinkClick r:id="rId35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7581900" y="46482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35" action="ppaction://hlinksldjump">
                  <a:snd r:embed="rId4" name="question.wav"/>
                </a:hlinkClick>
              </a:rPr>
              <a:t>400</a:t>
            </a:r>
            <a:endParaRPr lang="en-US"/>
          </a:p>
        </p:txBody>
      </p:sp>
      <p:sp>
        <p:nvSpPr>
          <p:cNvPr id="9239" name="AutoShape 55">
            <a:hlinkClick r:id="rId36" action="ppaction://hlinksldjump" highlightClick="1">
              <a:snd r:embed="rId4" name="question.wav"/>
            </a:hlinkClick>
          </p:cNvPr>
          <p:cNvSpPr>
            <a:spLocks noChangeArrowheads="1"/>
          </p:cNvSpPr>
          <p:nvPr/>
        </p:nvSpPr>
        <p:spPr bwMode="auto">
          <a:xfrm>
            <a:off x="7581900" y="5334000"/>
            <a:ext cx="1295400" cy="6096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8000"/>
                </a:solidFill>
                <a:hlinkClick r:id="rId36" action="ppaction://hlinksldjump">
                  <a:snd r:embed="rId4" name="question.wav"/>
                </a:hlinkClick>
              </a:rPr>
              <a:t>500</a:t>
            </a:r>
            <a:endParaRPr lang="en-US"/>
          </a:p>
        </p:txBody>
      </p:sp>
      <p:sp>
        <p:nvSpPr>
          <p:cNvPr id="9255" name="AutoShape 72">
            <a:hlinkClick r:id="rId3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05600" y="6172200"/>
            <a:ext cx="1981200" cy="381000"/>
          </a:xfrm>
          <a:prstGeom prst="actionButtonBlank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i="1">
                <a:solidFill>
                  <a:schemeClr val="hlink"/>
                </a:solidFill>
              </a:rPr>
              <a:t>Final Jeopardy!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482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If a scientist copies an entire genome of one organism to replace the genome of another organism, this is created.</a:t>
            </a:r>
            <a:endParaRPr lang="en-US" i="1" dirty="0" smtClean="0"/>
          </a:p>
        </p:txBody>
      </p:sp>
      <p:sp>
        <p:nvSpPr>
          <p:cNvPr id="3584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29600" y="6019800"/>
            <a:ext cx="914400" cy="838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dirty="0" smtClean="0"/>
              <a:t>What is a cloned organism?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3686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915400" y="6400800"/>
            <a:ext cx="2286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789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Question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an example of a concern some people have about the use of GMOs.</a:t>
            </a:r>
          </a:p>
          <a:p>
            <a:pPr marL="0" indent="0" algn="ctr" eaLnBrk="1" hangingPunct="1">
              <a:buFontTx/>
              <a:buNone/>
            </a:pPr>
            <a:endParaRPr lang="en-US" i="1" dirty="0"/>
          </a:p>
          <a:p>
            <a:pPr marL="0" indent="0" algn="ctr" eaLnBrk="1" hangingPunct="1">
              <a:buFontTx/>
              <a:buNone/>
            </a:pPr>
            <a:r>
              <a:rPr lang="en-US" i="1" dirty="0" smtClean="0"/>
              <a:t>(Answers will vary.)</a:t>
            </a:r>
          </a:p>
        </p:txBody>
      </p:sp>
      <p:sp>
        <p:nvSpPr>
          <p:cNvPr id="3891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24800" y="6248400"/>
            <a:ext cx="1219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$500 Answer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___?</a:t>
            </a:r>
          </a:p>
          <a:p>
            <a:pPr marL="0" indent="0" algn="ctr" eaLnBrk="1" hangingPunct="1">
              <a:buFontTx/>
              <a:buNone/>
            </a:pPr>
            <a:endParaRPr lang="en-US" i="1" dirty="0"/>
          </a:p>
          <a:p>
            <a:pPr marL="0" indent="0" algn="ctr" eaLnBrk="1" hangingPunct="1">
              <a:buFontTx/>
              <a:buNone/>
            </a:pPr>
            <a:r>
              <a:rPr lang="en-US" i="1" dirty="0" smtClean="0"/>
              <a:t>(example answers: GM crops could pass their new genes to closely related plants in nearby wild areas OR GM plants or animals could have unknown risks to human consumers.)</a:t>
            </a:r>
          </a:p>
        </p:txBody>
      </p:sp>
      <p:sp>
        <p:nvSpPr>
          <p:cNvPr id="3994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6324600"/>
            <a:ext cx="16764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096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Daily Double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33400"/>
            <a:ext cx="7924800" cy="5715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295400" y="1219200"/>
            <a:ext cx="6477000" cy="434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1191" name="WordArt 7"/>
          <p:cNvSpPr>
            <a:spLocks noChangeArrowheads="1" noChangeShapeType="1" noTextEdit="1"/>
          </p:cNvSpPr>
          <p:nvPr/>
        </p:nvSpPr>
        <p:spPr bwMode="auto">
          <a:xfrm>
            <a:off x="1638300" y="2286000"/>
            <a:ext cx="5791200" cy="2133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perspectiveRelaxedModerately"/>
              <a:lightRig rig="legacyHarsh2" dir="b"/>
            </a:scene3d>
            <a:sp3d extrusionH="430200" prstMaterial="legacyMatte">
              <a:extrusionClr>
                <a:schemeClr val="accent2">
                  <a:lumMod val="20000"/>
                  <a:lumOff val="80000"/>
                </a:schemeClr>
              </a:extrusionClr>
            </a:sp3d>
          </a:bodyPr>
          <a:lstStyle/>
          <a:p>
            <a:pPr algn="ctr">
              <a:defRPr/>
            </a:pPr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40000"/>
                        <a:lumOff val="60000"/>
                      </a:schemeClr>
                    </a:gs>
                  </a:gsLst>
                  <a:lin ang="5400000" scaled="1"/>
                </a:gradFill>
                <a:latin typeface="Impact"/>
              </a:rPr>
              <a:t>Daily Double!</a:t>
            </a:r>
          </a:p>
        </p:txBody>
      </p:sp>
    </p:spTree>
    <p:extLst>
      <p:ext uri="{BB962C8B-B14F-4D97-AF65-F5344CB8AC3E}">
        <p14:creationId xmlns:p14="http://schemas.microsoft.com/office/powerpoint/2010/main" val="176204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Question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31125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technique for sorting molecules or </a:t>
            </a:r>
            <a:r>
              <a:rPr lang="en-US" dirty="0"/>
              <a:t>f</a:t>
            </a:r>
            <a:r>
              <a:rPr lang="en-US" dirty="0" smtClean="0"/>
              <a:t>ragments of molecules by length.</a:t>
            </a:r>
          </a:p>
        </p:txBody>
      </p:sp>
      <p:sp>
        <p:nvSpPr>
          <p:cNvPr id="4198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400800"/>
            <a:ext cx="6096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Daily Double Answer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gel electrophoresis?</a:t>
            </a:r>
          </a:p>
        </p:txBody>
      </p:sp>
      <p:sp>
        <p:nvSpPr>
          <p:cNvPr id="4301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096000"/>
            <a:ext cx="3810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6324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4036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Question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the technique that makes many copies of a certain segment of DNA without using living cells.</a:t>
            </a:r>
          </a:p>
        </p:txBody>
      </p:sp>
      <p:sp>
        <p:nvSpPr>
          <p:cNvPr id="4506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1143000" cy="6858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$200 Answer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polymerase chain reaction (PCR)?</a:t>
            </a:r>
          </a:p>
        </p:txBody>
      </p:sp>
      <p:sp>
        <p:nvSpPr>
          <p:cNvPr id="4608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34400" y="6096000"/>
            <a:ext cx="609600" cy="762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8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Question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These are the tools used to cut DNA into fragments based on particular nucleotide sequences.</a:t>
            </a:r>
          </a:p>
        </p:txBody>
      </p:sp>
      <p:sp>
        <p:nvSpPr>
          <p:cNvPr id="4813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$300 Answer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are restriction enzymes?</a:t>
            </a:r>
          </a:p>
        </p:txBody>
      </p:sp>
      <p:sp>
        <p:nvSpPr>
          <p:cNvPr id="4915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05800" y="6400800"/>
            <a:ext cx="838200" cy="4572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0180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Question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8338" y="2209800"/>
            <a:ext cx="7772400" cy="3124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This is an individual’s unique banding pattern on an electrophoresis gel.</a:t>
            </a:r>
          </a:p>
        </p:txBody>
      </p:sp>
      <p:sp>
        <p:nvSpPr>
          <p:cNvPr id="5120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$400 Answer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is the individual’s DNA fingerprint?</a:t>
            </a:r>
          </a:p>
        </p:txBody>
      </p:sp>
      <p:sp>
        <p:nvSpPr>
          <p:cNvPr id="5222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772400" y="6324600"/>
            <a:ext cx="1371600" cy="5334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Return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3252" name="AutoShape 4">
            <a:hlinkClick r:id="rId3" action="ppaction://hlinksldjump" highlightClick="1"/>
            <a:hlinkHover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7575D1"/>
      </a:hlink>
      <a:folHlink>
        <a:srgbClr val="0000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7241</TotalTime>
  <Words>1226</Words>
  <Application>Microsoft Office PowerPoint</Application>
  <PresentationFormat>On-screen Show (4:3)</PresentationFormat>
  <Paragraphs>331</Paragraphs>
  <Slides>106</Slides>
  <Notes>106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07" baseType="lpstr">
      <vt:lpstr>Blank Presentation</vt:lpstr>
      <vt:lpstr>PowerPoint Presentation</vt:lpstr>
      <vt:lpstr>RNA Structure</vt:lpstr>
      <vt:lpstr>Protein Synthesis I</vt:lpstr>
      <vt:lpstr>Protein Synthesis II</vt:lpstr>
      <vt:lpstr>Technology in Biology</vt:lpstr>
      <vt:lpstr>Genetic Engineering</vt:lpstr>
      <vt:lpstr>Comparing DNA</vt:lpstr>
      <vt:lpstr>Unit 5 Jeopardy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$200 Question </vt:lpstr>
      <vt:lpstr>$200 Answer</vt:lpstr>
      <vt:lpstr>Return</vt:lpstr>
      <vt:lpstr>$300 Question </vt:lpstr>
      <vt:lpstr>$300 Answer </vt:lpstr>
      <vt:lpstr>Return</vt:lpstr>
      <vt:lpstr>$400 Question </vt:lpstr>
      <vt:lpstr>$400 Answer</vt:lpstr>
      <vt:lpstr>Return</vt:lpstr>
      <vt:lpstr>$500 Question </vt:lpstr>
      <vt:lpstr>$500 Answer </vt:lpstr>
      <vt:lpstr>Return</vt:lpstr>
      <vt:lpstr>$100 Question </vt:lpstr>
      <vt:lpstr>$100 Answer </vt:lpstr>
      <vt:lpstr>Return</vt:lpstr>
      <vt:lpstr>Daily Double</vt:lpstr>
      <vt:lpstr>$200 Question</vt:lpstr>
      <vt:lpstr>$200 Answer</vt:lpstr>
      <vt:lpstr>Return</vt:lpstr>
      <vt:lpstr>Daily Double</vt:lpstr>
      <vt:lpstr>Daily Double Question</vt:lpstr>
      <vt:lpstr>Daily Double Answer</vt:lpstr>
      <vt:lpstr>Return</vt:lpstr>
      <vt:lpstr>$400 Question </vt:lpstr>
      <vt:lpstr>$400 Answer </vt:lpstr>
      <vt:lpstr>Return</vt:lpstr>
      <vt:lpstr>$500 Question</vt:lpstr>
      <vt:lpstr>$500 Answer </vt:lpstr>
      <vt:lpstr>Return</vt:lpstr>
      <vt:lpstr>Daily Double</vt:lpstr>
      <vt:lpstr>Daily Double Question </vt:lpstr>
      <vt:lpstr>Daily Double Answer </vt:lpstr>
      <vt:lpstr>Return</vt:lpstr>
      <vt:lpstr>$200 Question </vt:lpstr>
      <vt:lpstr>$200 Answer </vt:lpstr>
      <vt:lpstr>Return</vt:lpstr>
      <vt:lpstr>$300 Question </vt:lpstr>
      <vt:lpstr>$300 Answer </vt:lpstr>
      <vt:lpstr>Return</vt:lpstr>
      <vt:lpstr>$400 Question </vt:lpstr>
      <vt:lpstr>$400 Answer </vt:lpstr>
      <vt:lpstr>Return</vt:lpstr>
      <vt:lpstr>$500 Question </vt:lpstr>
      <vt:lpstr>$500 Answer </vt:lpstr>
      <vt:lpstr>Return</vt:lpstr>
      <vt:lpstr>Final Jeopardy Topic</vt:lpstr>
      <vt:lpstr>Final Jeopardy Question</vt:lpstr>
      <vt:lpstr>Final Jeopardy Answer</vt:lpstr>
      <vt:lpstr>Thank you for playing!</vt:lpstr>
    </vt:vector>
  </TitlesOfParts>
  <Company>Malone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Klemann</dc:creator>
  <cp:lastModifiedBy>Julia A. Fulbright</cp:lastModifiedBy>
  <cp:revision>238</cp:revision>
  <dcterms:created xsi:type="dcterms:W3CDTF">2006-06-12T15:11:52Z</dcterms:created>
  <dcterms:modified xsi:type="dcterms:W3CDTF">2015-01-29T18:11:56Z</dcterms:modified>
</cp:coreProperties>
</file>