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361" r:id="rId10"/>
    <p:sldId id="340" r:id="rId11"/>
    <p:sldId id="341" r:id="rId12"/>
    <p:sldId id="342" r:id="rId13"/>
    <p:sldId id="265" r:id="rId14"/>
    <p:sldId id="266" r:id="rId15"/>
    <p:sldId id="267" r:id="rId16"/>
    <p:sldId id="283" r:id="rId17"/>
    <p:sldId id="284" r:id="rId18"/>
    <p:sldId id="285" r:id="rId19"/>
    <p:sldId id="366" r:id="rId20"/>
    <p:sldId id="367" r:id="rId21"/>
    <p:sldId id="368" r:id="rId22"/>
    <p:sldId id="337" r:id="rId23"/>
    <p:sldId id="338" r:id="rId24"/>
    <p:sldId id="339" r:id="rId25"/>
    <p:sldId id="280" r:id="rId26"/>
    <p:sldId id="281" r:id="rId27"/>
    <p:sldId id="282" r:id="rId28"/>
    <p:sldId id="304" r:id="rId29"/>
    <p:sldId id="305" r:id="rId30"/>
    <p:sldId id="306" r:id="rId31"/>
    <p:sldId id="298" r:id="rId32"/>
    <p:sldId id="299" r:id="rId33"/>
    <p:sldId id="300" r:id="rId34"/>
    <p:sldId id="295" r:id="rId35"/>
    <p:sldId id="296" r:id="rId36"/>
    <p:sldId id="297" r:id="rId37"/>
    <p:sldId id="274" r:id="rId38"/>
    <p:sldId id="275" r:id="rId39"/>
    <p:sldId id="276" r:id="rId40"/>
    <p:sldId id="313" r:id="rId41"/>
    <p:sldId id="314" r:id="rId42"/>
    <p:sldId id="315" r:id="rId43"/>
    <p:sldId id="362" r:id="rId44"/>
    <p:sldId id="363" r:id="rId45"/>
    <p:sldId id="364" r:id="rId46"/>
    <p:sldId id="365" r:id="rId47"/>
    <p:sldId id="328" r:id="rId48"/>
    <p:sldId id="329" r:id="rId49"/>
    <p:sldId id="330" r:id="rId50"/>
    <p:sldId id="331" r:id="rId51"/>
    <p:sldId id="332" r:id="rId52"/>
    <p:sldId id="333" r:id="rId53"/>
    <p:sldId id="349" r:id="rId54"/>
    <p:sldId id="350" r:id="rId55"/>
    <p:sldId id="351" r:id="rId56"/>
    <p:sldId id="369" r:id="rId57"/>
    <p:sldId id="370" r:id="rId58"/>
    <p:sldId id="371" r:id="rId59"/>
    <p:sldId id="378" r:id="rId60"/>
    <p:sldId id="379" r:id="rId61"/>
    <p:sldId id="380" r:id="rId62"/>
    <p:sldId id="375" r:id="rId63"/>
    <p:sldId id="376" r:id="rId64"/>
    <p:sldId id="377" r:id="rId65"/>
    <p:sldId id="386" r:id="rId66"/>
    <p:sldId id="387" r:id="rId67"/>
    <p:sldId id="388" r:id="rId68"/>
    <p:sldId id="410" r:id="rId69"/>
    <p:sldId id="411" r:id="rId70"/>
    <p:sldId id="412" r:id="rId71"/>
    <p:sldId id="395" r:id="rId72"/>
    <p:sldId id="396" r:id="rId73"/>
    <p:sldId id="397" r:id="rId74"/>
    <p:sldId id="389" r:id="rId75"/>
    <p:sldId id="390" r:id="rId76"/>
    <p:sldId id="391" r:id="rId77"/>
    <p:sldId id="384" r:id="rId78"/>
    <p:sldId id="392" r:id="rId79"/>
    <p:sldId id="393" r:id="rId80"/>
    <p:sldId id="394" r:id="rId81"/>
    <p:sldId id="401" r:id="rId82"/>
    <p:sldId id="402" r:id="rId83"/>
    <p:sldId id="403" r:id="rId84"/>
    <p:sldId id="398" r:id="rId85"/>
    <p:sldId id="399" r:id="rId86"/>
    <p:sldId id="400" r:id="rId87"/>
    <p:sldId id="404" r:id="rId88"/>
    <p:sldId id="405" r:id="rId89"/>
    <p:sldId id="406" r:id="rId90"/>
    <p:sldId id="372" r:id="rId91"/>
    <p:sldId id="373" r:id="rId92"/>
    <p:sldId id="374" r:id="rId93"/>
    <p:sldId id="407" r:id="rId94"/>
    <p:sldId id="408" r:id="rId95"/>
    <p:sldId id="409" r:id="rId96"/>
    <p:sldId id="381" r:id="rId97"/>
    <p:sldId id="382" r:id="rId98"/>
    <p:sldId id="383" r:id="rId99"/>
    <p:sldId id="413" r:id="rId100"/>
    <p:sldId id="414" r:id="rId101"/>
    <p:sldId id="415" r:id="rId102"/>
    <p:sldId id="355" r:id="rId103"/>
    <p:sldId id="356" r:id="rId104"/>
    <p:sldId id="357" r:id="rId105"/>
    <p:sldId id="358" r:id="rId10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6060"/>
    <a:srgbClr val="B6B6B6"/>
    <a:srgbClr val="D2D2D2"/>
    <a:srgbClr val="AAAAAA"/>
    <a:srgbClr val="FF8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24962" autoAdjust="0"/>
    <p:restoredTop sz="94660"/>
  </p:normalViewPr>
  <p:slideViewPr>
    <p:cSldViewPr>
      <p:cViewPr>
        <p:scale>
          <a:sx n="60" d="100"/>
          <a:sy n="60" d="100"/>
        </p:scale>
        <p:origin x="-324" y="-342"/>
      </p:cViewPr>
      <p:guideLst>
        <p:guide orient="horz" pos="2160"/>
        <p:guide pos="2880"/>
      </p:guideLst>
    </p:cSldViewPr>
  </p:slideViewPr>
  <p:outlineViewPr>
    <p:cViewPr>
      <p:scale>
        <a:sx n="45" d="100"/>
        <a:sy n="4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44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D65F5DD2-D89C-4C48-A999-5B4ACBB13A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6431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6758276-EBA7-43AD-B900-1464CC7496BD}" type="slidenum">
              <a:rPr lang="en-US" sz="1200" smtClean="0"/>
              <a:pPr/>
              <a:t>1</a:t>
            </a:fld>
            <a:endParaRPr lang="en-US" sz="1200" smtClean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8AAA2BC-CD73-42F1-B51C-1EB0B93C75DC}" type="slidenum">
              <a:rPr lang="en-US" sz="1200" smtClean="0"/>
              <a:pPr/>
              <a:t>10</a:t>
            </a:fld>
            <a:endParaRPr lang="en-US" sz="1200" smtClean="0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9767D13-1993-43E0-AE63-827D568A4DC0}" type="slidenum">
              <a:rPr lang="en-US" sz="1200" smtClean="0"/>
              <a:pPr/>
              <a:t>100</a:t>
            </a:fld>
            <a:endParaRPr lang="en-US" sz="1200" smtClean="0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07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6A84810-9C4C-4BB6-A9E4-A2937F1EF12A}" type="slidenum">
              <a:rPr lang="en-US" sz="1200" smtClean="0"/>
              <a:pPr/>
              <a:t>101</a:t>
            </a:fld>
            <a:endParaRPr lang="en-US" sz="1200" smtClean="0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08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C6B9CC0-FB17-4CAF-95A8-E7C1A271B754}" type="slidenum">
              <a:rPr lang="en-US" sz="1200" smtClean="0"/>
              <a:pPr/>
              <a:t>102</a:t>
            </a:fld>
            <a:endParaRPr lang="en-US" sz="1200" smtClean="0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9F18CF6-DCBE-42F6-AAC0-E3F5F3BB24FA}" type="slidenum">
              <a:rPr lang="en-US" sz="1200" smtClean="0"/>
              <a:pPr/>
              <a:t>103</a:t>
            </a:fld>
            <a:endParaRPr lang="en-US" sz="1200" smtClean="0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ACFBB1F-02C2-463D-B21C-647A1770E0F1}" type="slidenum">
              <a:rPr lang="en-US" sz="1200" smtClean="0"/>
              <a:pPr/>
              <a:t>104</a:t>
            </a:fld>
            <a:endParaRPr lang="en-US" sz="1200" smtClean="0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8FBF4FE-2218-4F22-83EA-2E722A7DA8F6}" type="slidenum">
              <a:rPr lang="en-US" sz="1200" smtClean="0"/>
              <a:pPr/>
              <a:t>105</a:t>
            </a:fld>
            <a:endParaRPr lang="en-US" sz="1200" smtClean="0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A924132-6266-4F09-8FE7-07A676C5D395}" type="slidenum">
              <a:rPr lang="en-US" sz="1200" smtClean="0"/>
              <a:pPr/>
              <a:t>11</a:t>
            </a:fld>
            <a:endParaRPr lang="en-US" sz="1200" smtClean="0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D38A07D-B8C8-4E57-AB3A-AA03C9531465}" type="slidenum">
              <a:rPr lang="en-US" sz="1200" smtClean="0"/>
              <a:pPr/>
              <a:t>12</a:t>
            </a:fld>
            <a:endParaRPr lang="en-US" sz="1200" smtClean="0"/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23B93549-4D46-47F2-9756-64E0181C48F5}" type="slidenum">
              <a:rPr lang="en-US" sz="1200" smtClean="0"/>
              <a:pPr/>
              <a:t>13</a:t>
            </a:fld>
            <a:endParaRPr lang="en-US" sz="1200" smtClean="0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DE98509-6D15-46E3-B8B3-C4A407BBF5B4}" type="slidenum">
              <a:rPr lang="en-US" sz="1200" smtClean="0"/>
              <a:pPr/>
              <a:t>14</a:t>
            </a:fld>
            <a:endParaRPr lang="en-US" sz="1200" smtClean="0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DC44891-12CF-44EF-AC22-11BBBE9DE72E}" type="slidenum">
              <a:rPr lang="en-US" sz="1200" smtClean="0"/>
              <a:pPr/>
              <a:t>15</a:t>
            </a:fld>
            <a:endParaRPr lang="en-US" sz="1200" smtClean="0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55DECE2-B839-401A-B95E-1FB99DE5C9F8}" type="slidenum">
              <a:rPr lang="en-US" sz="1200" smtClean="0"/>
              <a:pPr/>
              <a:t>16</a:t>
            </a:fld>
            <a:endParaRPr lang="en-US" sz="1200" smtClean="0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908239DD-46FD-4C3F-9120-674CD851A936}" type="slidenum">
              <a:rPr lang="en-US" sz="1200" smtClean="0"/>
              <a:pPr/>
              <a:t>17</a:t>
            </a:fld>
            <a:endParaRPr lang="en-US" sz="1200" smtClean="0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967C1AD-F967-444F-AFA3-C45AB7FBE367}" type="slidenum">
              <a:rPr lang="en-US" sz="1200" smtClean="0"/>
              <a:pPr/>
              <a:t>18</a:t>
            </a:fld>
            <a:endParaRPr lang="en-US" sz="1200" smtClean="0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7D9956F0-CC4B-40AF-81F8-B1F07CF31D03}" type="slidenum">
              <a:rPr lang="en-US" sz="1200" smtClean="0"/>
              <a:pPr/>
              <a:t>19</a:t>
            </a:fld>
            <a:endParaRPr lang="en-US" sz="1200" smtClean="0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9CDA108-736E-4C29-B4DD-611818122902}" type="slidenum">
              <a:rPr lang="en-US" sz="1200" smtClean="0"/>
              <a:pPr/>
              <a:t>2</a:t>
            </a:fld>
            <a:endParaRPr lang="en-US" sz="1200" smtClean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CB7B117-F5EC-4CB3-BC8F-C7D108EF3837}" type="slidenum">
              <a:rPr lang="en-US" sz="1200" smtClean="0"/>
              <a:pPr/>
              <a:t>20</a:t>
            </a:fld>
            <a:endParaRPr lang="en-US" sz="1200" smtClean="0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11B4E0C-7219-42F9-96EB-DC7312A9834C}" type="slidenum">
              <a:rPr lang="en-US" sz="1200" smtClean="0"/>
              <a:pPr/>
              <a:t>21</a:t>
            </a:fld>
            <a:endParaRPr lang="en-US" sz="1200" smtClean="0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2A1E3E7F-7BAB-456B-BC8D-815C7380A580}" type="slidenum">
              <a:rPr lang="en-US" sz="1200" smtClean="0"/>
              <a:pPr/>
              <a:t>22</a:t>
            </a:fld>
            <a:endParaRPr lang="en-US" sz="1200" smtClean="0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A6211929-E5A9-4FEC-B866-771AE67BE138}" type="slidenum">
              <a:rPr lang="en-US" sz="1200" smtClean="0"/>
              <a:pPr/>
              <a:t>23</a:t>
            </a:fld>
            <a:endParaRPr lang="en-US" sz="1200" smtClean="0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4401A84-8726-4FBB-B727-570E272F9F4A}" type="slidenum">
              <a:rPr lang="en-US" sz="1200" smtClean="0"/>
              <a:pPr/>
              <a:t>24</a:t>
            </a:fld>
            <a:endParaRPr lang="en-US" sz="1200" smtClean="0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95AA4AB-8B11-4102-B08F-5C42B68CE252}" type="slidenum">
              <a:rPr lang="en-US" sz="1200" smtClean="0"/>
              <a:pPr/>
              <a:t>25</a:t>
            </a:fld>
            <a:endParaRPr lang="en-US" sz="1200" smtClean="0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D6B6ABA-FA76-45C6-AA0E-FF1117538BE1}" type="slidenum">
              <a:rPr lang="en-US" sz="1200" smtClean="0"/>
              <a:pPr/>
              <a:t>26</a:t>
            </a:fld>
            <a:endParaRPr lang="en-US" sz="1200" smtClean="0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1E6C3FE-3B2D-49D6-9913-0DFCA9A263D6}" type="slidenum">
              <a:rPr lang="en-US" sz="1200" smtClean="0"/>
              <a:pPr/>
              <a:t>27</a:t>
            </a:fld>
            <a:endParaRPr lang="en-US" sz="1200" smtClean="0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146B1A0-5599-4CAD-A9D4-63F052868A5E}" type="slidenum">
              <a:rPr lang="en-US" sz="1200" smtClean="0"/>
              <a:pPr/>
              <a:t>28</a:t>
            </a:fld>
            <a:endParaRPr lang="en-US" sz="1200" smtClean="0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0D53923-B46A-49C9-A52E-B023910D5F1E}" type="slidenum">
              <a:rPr lang="en-US" sz="1200" smtClean="0"/>
              <a:pPr/>
              <a:t>29</a:t>
            </a:fld>
            <a:endParaRPr lang="en-US" sz="1200" smtClean="0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48E2F1E-9A87-4A77-B87F-373D9321A92C}" type="slidenum">
              <a:rPr lang="en-US" sz="1200" smtClean="0"/>
              <a:pPr/>
              <a:t>3</a:t>
            </a:fld>
            <a:endParaRPr lang="en-US" sz="1200" smtClean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FE34860-70A4-48CA-B1FF-1F208D764109}" type="slidenum">
              <a:rPr lang="en-US" sz="1200" smtClean="0"/>
              <a:pPr/>
              <a:t>30</a:t>
            </a:fld>
            <a:endParaRPr lang="en-US" sz="1200" smtClean="0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0730741-9E91-4241-B71A-56B5E38CB801}" type="slidenum">
              <a:rPr lang="en-US" sz="1200" smtClean="0"/>
              <a:pPr/>
              <a:t>31</a:t>
            </a:fld>
            <a:endParaRPr lang="en-US" sz="1200" smtClean="0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CECF65F-FE27-48B9-A6AB-D282C0D394AA}" type="slidenum">
              <a:rPr lang="en-US" sz="1200" smtClean="0"/>
              <a:pPr/>
              <a:t>32</a:t>
            </a:fld>
            <a:endParaRPr lang="en-US" sz="1200" smtClean="0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01CED65-91E6-453B-B717-3C4D7B346567}" type="slidenum">
              <a:rPr lang="en-US" sz="1200" smtClean="0"/>
              <a:pPr/>
              <a:t>33</a:t>
            </a:fld>
            <a:endParaRPr lang="en-US" sz="1200" smtClean="0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F3F61B6-A9D6-4ED1-BDDC-4445E0691CCE}" type="slidenum">
              <a:rPr lang="en-US" sz="1200" smtClean="0"/>
              <a:pPr/>
              <a:t>34</a:t>
            </a:fld>
            <a:endParaRPr lang="en-US" sz="1200" smtClean="0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AB04C168-8652-4AF6-84A8-B4665C3662D3}" type="slidenum">
              <a:rPr lang="en-US" sz="1200" smtClean="0"/>
              <a:pPr/>
              <a:t>35</a:t>
            </a:fld>
            <a:endParaRPr lang="en-US" sz="1200" smtClean="0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7F14A9A0-E823-4962-9303-6547D9D3E11D}" type="slidenum">
              <a:rPr lang="en-US" sz="1200" smtClean="0"/>
              <a:pPr/>
              <a:t>36</a:t>
            </a:fld>
            <a:endParaRPr lang="en-US" sz="1200" smtClean="0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510DA10-533B-4DCB-BAB1-AA11772E4EEA}" type="slidenum">
              <a:rPr lang="en-US" sz="1200" smtClean="0"/>
              <a:pPr/>
              <a:t>37</a:t>
            </a:fld>
            <a:endParaRPr lang="en-US" sz="1200" smtClean="0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DC22F23-2246-48C5-8ED5-85AF3CAAA5A8}" type="slidenum">
              <a:rPr lang="en-US" sz="1200" smtClean="0"/>
              <a:pPr/>
              <a:t>38</a:t>
            </a:fld>
            <a:endParaRPr lang="en-US" sz="1200" smtClean="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FE768EE-8AEE-4345-82BD-9C6FDED6B98B}" type="slidenum">
              <a:rPr lang="en-US" sz="1200" smtClean="0"/>
              <a:pPr/>
              <a:t>39</a:t>
            </a:fld>
            <a:endParaRPr lang="en-US" sz="1200" smtClean="0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907671C-C296-4183-A830-C18D29DDBB86}" type="slidenum">
              <a:rPr lang="en-US" sz="1200" smtClean="0"/>
              <a:pPr/>
              <a:t>4</a:t>
            </a:fld>
            <a:endParaRPr lang="en-US" sz="1200" smtClean="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1AAE698-C9E9-4CF8-AAE3-94203FD4FFF1}" type="slidenum">
              <a:rPr lang="en-US" sz="1200" smtClean="0"/>
              <a:pPr/>
              <a:t>40</a:t>
            </a:fld>
            <a:endParaRPr lang="en-US" sz="1200" smtClean="0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449DA43-CAB6-4506-93A8-72C401E4AAB7}" type="slidenum">
              <a:rPr lang="en-US" sz="1200" smtClean="0"/>
              <a:pPr/>
              <a:t>41</a:t>
            </a:fld>
            <a:endParaRPr lang="en-US" sz="1200" smtClean="0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2520550F-67AC-4729-AD44-BBD9D52DB7ED}" type="slidenum">
              <a:rPr lang="en-US" sz="1200" smtClean="0"/>
              <a:pPr/>
              <a:t>42</a:t>
            </a:fld>
            <a:endParaRPr lang="en-US" sz="1200" smtClean="0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79867B7-95C5-4142-A837-51E9C4C95425}" type="slidenum">
              <a:rPr lang="en-US" sz="1200" smtClean="0"/>
              <a:pPr/>
              <a:t>43</a:t>
            </a:fld>
            <a:endParaRPr lang="en-US" sz="1200" smtClean="0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AE0A030-86EC-4F8A-87B6-5720F2489A27}" type="slidenum">
              <a:rPr lang="en-US" sz="1200" smtClean="0"/>
              <a:pPr/>
              <a:t>44</a:t>
            </a:fld>
            <a:endParaRPr lang="en-US" sz="1200" smtClean="0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3F636CE-AE1E-4767-A463-3B81C22F259B}" type="slidenum">
              <a:rPr lang="en-US" sz="1200" smtClean="0"/>
              <a:pPr/>
              <a:t>45</a:t>
            </a:fld>
            <a:endParaRPr lang="en-US" sz="1200" smtClean="0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4FACBE3-8F10-4197-B6A8-8ABE2A34DBFB}" type="slidenum">
              <a:rPr lang="en-US" sz="1200" smtClean="0"/>
              <a:pPr/>
              <a:t>46</a:t>
            </a:fld>
            <a:endParaRPr lang="en-US" sz="1200" smtClean="0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626BD56-2065-4E41-A10F-FE95DF9338F4}" type="slidenum">
              <a:rPr lang="en-US" sz="1200" smtClean="0"/>
              <a:pPr/>
              <a:t>47</a:t>
            </a:fld>
            <a:endParaRPr lang="en-US" sz="1200" smtClean="0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188C064-FB0F-4D79-B753-1BB380A22DB2}" type="slidenum">
              <a:rPr lang="en-US" sz="1200" smtClean="0"/>
              <a:pPr/>
              <a:t>48</a:t>
            </a:fld>
            <a:endParaRPr lang="en-US" sz="1200" smtClean="0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1585839-6619-43F5-8F9D-FC3B05EA50B8}" type="slidenum">
              <a:rPr lang="en-US" sz="1200" smtClean="0"/>
              <a:pPr/>
              <a:t>49</a:t>
            </a:fld>
            <a:endParaRPr lang="en-US" sz="1200" smtClean="0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4D9FD91-718B-4009-ADD5-A5598EEB0AFB}" type="slidenum">
              <a:rPr lang="en-US" sz="1200" smtClean="0"/>
              <a:pPr/>
              <a:t>5</a:t>
            </a:fld>
            <a:endParaRPr lang="en-US" sz="1200" smtClean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9B6323B-D406-4230-BBE9-A18264E3B7AD}" type="slidenum">
              <a:rPr lang="en-US" sz="1200" smtClean="0"/>
              <a:pPr/>
              <a:t>50</a:t>
            </a:fld>
            <a:endParaRPr lang="en-US" sz="1200" smtClean="0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E387524-A69E-4D09-A3AD-EEC9BB6E7795}" type="slidenum">
              <a:rPr lang="en-US" sz="1200" smtClean="0"/>
              <a:pPr/>
              <a:t>51</a:t>
            </a:fld>
            <a:endParaRPr lang="en-US" sz="1200" smtClean="0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AD35AD5-BF79-4054-89D4-8DCE22B580F2}" type="slidenum">
              <a:rPr lang="en-US" sz="1200" smtClean="0"/>
              <a:pPr/>
              <a:t>52</a:t>
            </a:fld>
            <a:endParaRPr lang="en-US" sz="1200" smtClean="0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5CB759B-35D9-450F-A5C3-E23305E6E9FC}" type="slidenum">
              <a:rPr lang="en-US" sz="1200" smtClean="0"/>
              <a:pPr/>
              <a:t>53</a:t>
            </a:fld>
            <a:endParaRPr lang="en-US" sz="1200" smtClean="0"/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03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5C19866-3C8E-489F-8F5C-85F50F348B53}" type="slidenum">
              <a:rPr lang="en-US" sz="1200" smtClean="0"/>
              <a:pPr/>
              <a:t>54</a:t>
            </a:fld>
            <a:endParaRPr lang="en-US" sz="1200" smtClean="0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45293DC-E724-4156-80BC-4BC33C91E8A0}" type="slidenum">
              <a:rPr lang="en-US" sz="1200" smtClean="0"/>
              <a:pPr/>
              <a:t>55</a:t>
            </a:fld>
            <a:endParaRPr lang="en-US" sz="1200" smtClean="0"/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23B93549-4D46-47F2-9756-64E0181C48F5}" type="slidenum">
              <a:rPr lang="en-US" sz="1200" smtClean="0"/>
              <a:pPr/>
              <a:t>56</a:t>
            </a:fld>
            <a:endParaRPr lang="en-US" sz="1200" smtClean="0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DE98509-6D15-46E3-B8B3-C4A407BBF5B4}" type="slidenum">
              <a:rPr lang="en-US" sz="1200" smtClean="0"/>
              <a:pPr/>
              <a:t>57</a:t>
            </a:fld>
            <a:endParaRPr lang="en-US" sz="1200" smtClean="0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DC44891-12CF-44EF-AC22-11BBBE9DE72E}" type="slidenum">
              <a:rPr lang="en-US" sz="1200" smtClean="0"/>
              <a:pPr/>
              <a:t>58</a:t>
            </a:fld>
            <a:endParaRPr lang="en-US" sz="1200" smtClean="0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95AA4AB-8B11-4102-B08F-5C42B68CE252}" type="slidenum">
              <a:rPr lang="en-US" sz="1200" smtClean="0"/>
              <a:pPr/>
              <a:t>59</a:t>
            </a:fld>
            <a:endParaRPr lang="en-US" sz="1200" smtClean="0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BFD62AB-9403-4A2D-8B7C-47378EC03467}" type="slidenum">
              <a:rPr lang="en-US" sz="1200" smtClean="0"/>
              <a:pPr/>
              <a:t>6</a:t>
            </a:fld>
            <a:endParaRPr lang="en-US" sz="1200" smtClean="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D6B6ABA-FA76-45C6-AA0E-FF1117538BE1}" type="slidenum">
              <a:rPr lang="en-US" sz="1200" smtClean="0"/>
              <a:pPr/>
              <a:t>60</a:t>
            </a:fld>
            <a:endParaRPr lang="en-US" sz="1200" smtClean="0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1E6C3FE-3B2D-49D6-9913-0DFCA9A263D6}" type="slidenum">
              <a:rPr lang="en-US" sz="1200" smtClean="0"/>
              <a:pPr/>
              <a:t>61</a:t>
            </a:fld>
            <a:endParaRPr lang="en-US" sz="1200" smtClean="0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510DA10-533B-4DCB-BAB1-AA11772E4EEA}" type="slidenum">
              <a:rPr lang="en-US" sz="1200" smtClean="0"/>
              <a:pPr/>
              <a:t>62</a:t>
            </a:fld>
            <a:endParaRPr lang="en-US" sz="1200" smtClean="0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DC22F23-2246-48C5-8ED5-85AF3CAAA5A8}" type="slidenum">
              <a:rPr lang="en-US" sz="1200" smtClean="0"/>
              <a:pPr/>
              <a:t>63</a:t>
            </a:fld>
            <a:endParaRPr lang="en-US" sz="1200" smtClean="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FE768EE-8AEE-4345-82BD-9C6FDED6B98B}" type="slidenum">
              <a:rPr lang="en-US" sz="1200" smtClean="0"/>
              <a:pPr/>
              <a:t>64</a:t>
            </a:fld>
            <a:endParaRPr lang="en-US" sz="1200" smtClean="0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F3F61B6-A9D6-4ED1-BDDC-4445E0691CCE}" type="slidenum">
              <a:rPr lang="en-US" sz="1200" smtClean="0"/>
              <a:pPr/>
              <a:t>65</a:t>
            </a:fld>
            <a:endParaRPr lang="en-US" sz="1200" smtClean="0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AB04C168-8652-4AF6-84A8-B4665C3662D3}" type="slidenum">
              <a:rPr lang="en-US" sz="1200" smtClean="0"/>
              <a:pPr/>
              <a:t>66</a:t>
            </a:fld>
            <a:endParaRPr lang="en-US" sz="1200" smtClean="0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7F14A9A0-E823-4962-9303-6547D9D3E11D}" type="slidenum">
              <a:rPr lang="en-US" sz="1200" smtClean="0"/>
              <a:pPr/>
              <a:t>67</a:t>
            </a:fld>
            <a:endParaRPr lang="en-US" sz="1200" smtClean="0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5CB759B-35D9-450F-A5C3-E23305E6E9FC}" type="slidenum">
              <a:rPr lang="en-US" sz="1200" smtClean="0"/>
              <a:pPr/>
              <a:t>68</a:t>
            </a:fld>
            <a:endParaRPr lang="en-US" sz="1200" smtClean="0"/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03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5C19866-3C8E-489F-8F5C-85F50F348B53}" type="slidenum">
              <a:rPr lang="en-US" sz="1200" smtClean="0"/>
              <a:pPr/>
              <a:t>69</a:t>
            </a:fld>
            <a:endParaRPr lang="en-US" sz="1200" smtClean="0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F3A3C2F-65AE-43E3-8CEB-A15934157BAE}" type="slidenum">
              <a:rPr lang="en-US" sz="1200" smtClean="0"/>
              <a:pPr/>
              <a:t>7</a:t>
            </a:fld>
            <a:endParaRPr lang="en-US" sz="1200" smtClean="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45293DC-E724-4156-80BC-4BC33C91E8A0}" type="slidenum">
              <a:rPr lang="en-US" sz="1200" smtClean="0"/>
              <a:pPr/>
              <a:t>70</a:t>
            </a:fld>
            <a:endParaRPr lang="en-US" sz="1200" smtClean="0"/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7D9956F0-CC4B-40AF-81F8-B1F07CF31D03}" type="slidenum">
              <a:rPr lang="en-US" sz="1200" smtClean="0"/>
              <a:pPr/>
              <a:t>71</a:t>
            </a:fld>
            <a:endParaRPr lang="en-US" sz="1200" smtClean="0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CB7B117-F5EC-4CB3-BC8F-C7D108EF3837}" type="slidenum">
              <a:rPr lang="en-US" sz="1200" smtClean="0"/>
              <a:pPr/>
              <a:t>72</a:t>
            </a:fld>
            <a:endParaRPr lang="en-US" sz="1200" smtClean="0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11B4E0C-7219-42F9-96EB-DC7312A9834C}" type="slidenum">
              <a:rPr lang="en-US" sz="1200" smtClean="0"/>
              <a:pPr/>
              <a:t>73</a:t>
            </a:fld>
            <a:endParaRPr lang="en-US" sz="1200" smtClean="0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0730741-9E91-4241-B71A-56B5E38CB801}" type="slidenum">
              <a:rPr lang="en-US" sz="1200" smtClean="0"/>
              <a:pPr/>
              <a:t>74</a:t>
            </a:fld>
            <a:endParaRPr lang="en-US" sz="1200" smtClean="0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CECF65F-FE27-48B9-A6AB-D282C0D394AA}" type="slidenum">
              <a:rPr lang="en-US" sz="1200" smtClean="0"/>
              <a:pPr/>
              <a:t>75</a:t>
            </a:fld>
            <a:endParaRPr lang="en-US" sz="1200" smtClean="0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01CED65-91E6-453B-B717-3C4D7B346567}" type="slidenum">
              <a:rPr lang="en-US" sz="1200" smtClean="0"/>
              <a:pPr/>
              <a:t>76</a:t>
            </a:fld>
            <a:endParaRPr lang="en-US" sz="1200" smtClean="0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79867B7-95C5-4142-A837-51E9C4C95425}" type="slidenum">
              <a:rPr lang="en-US" sz="1200" smtClean="0"/>
              <a:pPr/>
              <a:t>77</a:t>
            </a:fld>
            <a:endParaRPr lang="en-US" sz="1200" smtClean="0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146B1A0-5599-4CAD-A9D4-63F052868A5E}" type="slidenum">
              <a:rPr lang="en-US" sz="1200" smtClean="0"/>
              <a:pPr/>
              <a:t>78</a:t>
            </a:fld>
            <a:endParaRPr lang="en-US" sz="1200" smtClean="0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0D53923-B46A-49C9-A52E-B023910D5F1E}" type="slidenum">
              <a:rPr lang="en-US" sz="1200" smtClean="0"/>
              <a:pPr/>
              <a:t>79</a:t>
            </a:fld>
            <a:endParaRPr lang="en-US" sz="1200" smtClean="0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379AD55-D134-4F16-951A-E20A0F7ED5B6}" type="slidenum">
              <a:rPr lang="en-US" sz="1200" smtClean="0"/>
              <a:pPr/>
              <a:t>8</a:t>
            </a:fld>
            <a:endParaRPr lang="en-US" sz="1200" smtClean="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FE34860-70A4-48CA-B1FF-1F208D764109}" type="slidenum">
              <a:rPr lang="en-US" sz="1200" smtClean="0"/>
              <a:pPr/>
              <a:t>80</a:t>
            </a:fld>
            <a:endParaRPr lang="en-US" sz="1200" smtClean="0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5574558-4307-4072-AD91-4044CAF75FF2}" type="slidenum">
              <a:rPr lang="en-US" sz="1200" smtClean="0"/>
              <a:pPr/>
              <a:t>81</a:t>
            </a:fld>
            <a:endParaRPr lang="en-US" sz="1200" smtClean="0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7D027B48-578F-43B9-BED0-DCDFB25CBEB9}" type="slidenum">
              <a:rPr lang="en-US" sz="1200" smtClean="0"/>
              <a:pPr/>
              <a:t>82</a:t>
            </a:fld>
            <a:endParaRPr lang="en-US" sz="1200" smtClean="0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2BBFD085-EF68-4850-84D1-364244A0BFD0}" type="slidenum">
              <a:rPr lang="en-US" sz="1200" smtClean="0"/>
              <a:pPr/>
              <a:t>83</a:t>
            </a:fld>
            <a:endParaRPr lang="en-US" sz="1200" smtClean="0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7C5676B-0E56-4158-BD75-9B2D361EEF23}" type="slidenum">
              <a:rPr lang="en-US" sz="1200" smtClean="0"/>
              <a:pPr/>
              <a:t>84</a:t>
            </a:fld>
            <a:endParaRPr lang="en-US" sz="1200" smtClean="0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75F0994-47EE-4AA7-99FC-B308D07CC3D6}" type="slidenum">
              <a:rPr lang="en-US" sz="1200" smtClean="0"/>
              <a:pPr/>
              <a:t>85</a:t>
            </a:fld>
            <a:endParaRPr lang="en-US" sz="1200" smtClean="0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6AD222E-AE27-4E8E-9B75-2D0774124EEA}" type="slidenum">
              <a:rPr lang="en-US" sz="1200" smtClean="0"/>
              <a:pPr/>
              <a:t>86</a:t>
            </a:fld>
            <a:endParaRPr lang="en-US" sz="1200" smtClean="0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A3A0EBF-E957-4875-AF0F-13B6C3BD8CB9}" type="slidenum">
              <a:rPr lang="en-US" sz="1200" smtClean="0"/>
              <a:pPr/>
              <a:t>87</a:t>
            </a:fld>
            <a:endParaRPr lang="en-US" sz="1200" smtClean="0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FB93C32-6B18-42A3-AC35-E8AF4DDD2DDB}" type="slidenum">
              <a:rPr lang="en-US" sz="1200" smtClean="0"/>
              <a:pPr/>
              <a:t>88</a:t>
            </a:fld>
            <a:endParaRPr lang="en-US" sz="1200" smtClean="0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978E1E3-9638-4D28-B820-A90EFCD34401}" type="slidenum">
              <a:rPr lang="en-US" sz="1200" smtClean="0"/>
              <a:pPr/>
              <a:t>89</a:t>
            </a:fld>
            <a:endParaRPr lang="en-US" sz="1200" smtClean="0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79867B7-95C5-4142-A837-51E9C4C95425}" type="slidenum">
              <a:rPr lang="en-US" sz="1200" smtClean="0"/>
              <a:pPr/>
              <a:t>9</a:t>
            </a:fld>
            <a:endParaRPr lang="en-US" sz="1200" smtClean="0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AE0A030-86EC-4F8A-87B6-5720F2489A27}" type="slidenum">
              <a:rPr lang="en-US" sz="1200" smtClean="0"/>
              <a:pPr/>
              <a:t>90</a:t>
            </a:fld>
            <a:endParaRPr lang="en-US" sz="1200" smtClean="0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3F636CE-AE1E-4767-A463-3B81C22F259B}" type="slidenum">
              <a:rPr lang="en-US" sz="1200" smtClean="0"/>
              <a:pPr/>
              <a:t>91</a:t>
            </a:fld>
            <a:endParaRPr lang="en-US" sz="1200" smtClean="0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4FACBE3-8F10-4197-B6A8-8ABE2A34DBFB}" type="slidenum">
              <a:rPr lang="en-US" sz="1200" smtClean="0"/>
              <a:pPr/>
              <a:t>92</a:t>
            </a:fld>
            <a:endParaRPr lang="en-US" sz="1200" smtClean="0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7287EAFD-0035-4AAE-AF51-2069CE0F94CD}" type="slidenum">
              <a:rPr lang="en-US" sz="1200" smtClean="0"/>
              <a:pPr/>
              <a:t>93</a:t>
            </a:fld>
            <a:endParaRPr lang="en-US" sz="1200" smtClean="0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B0C828B-5BB7-4B75-97D2-548A70926037}" type="slidenum">
              <a:rPr lang="en-US" sz="1200" smtClean="0"/>
              <a:pPr/>
              <a:t>94</a:t>
            </a:fld>
            <a:endParaRPr lang="en-US" sz="1200" smtClean="0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70615B0-4179-477A-A31A-EBA7BB992F58}" type="slidenum">
              <a:rPr lang="en-US" sz="1200" smtClean="0"/>
              <a:pPr/>
              <a:t>95</a:t>
            </a:fld>
            <a:endParaRPr lang="en-US" sz="1200" smtClean="0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55DECE2-B839-401A-B95E-1FB99DE5C9F8}" type="slidenum">
              <a:rPr lang="en-US" sz="1200" smtClean="0"/>
              <a:pPr/>
              <a:t>96</a:t>
            </a:fld>
            <a:endParaRPr lang="en-US" sz="1200" smtClean="0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908239DD-46FD-4C3F-9120-674CD851A936}" type="slidenum">
              <a:rPr lang="en-US" sz="1200" smtClean="0"/>
              <a:pPr/>
              <a:t>97</a:t>
            </a:fld>
            <a:endParaRPr lang="en-US" sz="1200" smtClean="0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967C1AD-F967-444F-AFA3-C45AB7FBE367}" type="slidenum">
              <a:rPr lang="en-US" sz="1200" smtClean="0"/>
              <a:pPr/>
              <a:t>98</a:t>
            </a:fld>
            <a:endParaRPr lang="en-US" sz="1200" smtClean="0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EA2F960-30C5-41BC-A491-D7EC7027F1C2}" type="slidenum">
              <a:rPr lang="en-US" sz="1200" smtClean="0"/>
              <a:pPr/>
              <a:t>99</a:t>
            </a:fld>
            <a:endParaRPr lang="en-US" sz="1200" smtClean="0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415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59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516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170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903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4382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17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13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327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6982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2316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3229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 Black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 Black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 Black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 Black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bin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28.xml"/><Relationship Id="rId18" Type="http://schemas.openxmlformats.org/officeDocument/2006/relationships/slide" Target="slide40.xml"/><Relationship Id="rId26" Type="http://schemas.openxmlformats.org/officeDocument/2006/relationships/slide" Target="slide62.xml"/><Relationship Id="rId39" Type="http://schemas.openxmlformats.org/officeDocument/2006/relationships/slide" Target="slide102.xml"/><Relationship Id="rId3" Type="http://schemas.openxmlformats.org/officeDocument/2006/relationships/slide" Target="slide13.xml"/><Relationship Id="rId21" Type="http://schemas.openxmlformats.org/officeDocument/2006/relationships/slide" Target="slide50.xml"/><Relationship Id="rId34" Type="http://schemas.openxmlformats.org/officeDocument/2006/relationships/slide" Target="slide87.xml"/><Relationship Id="rId7" Type="http://schemas.openxmlformats.org/officeDocument/2006/relationships/slide" Target="slide48.xml"/><Relationship Id="rId12" Type="http://schemas.openxmlformats.org/officeDocument/2006/relationships/slide" Target="slide25.xml"/><Relationship Id="rId17" Type="http://schemas.openxmlformats.org/officeDocument/2006/relationships/slide" Target="slide38.xml"/><Relationship Id="rId25" Type="http://schemas.openxmlformats.org/officeDocument/2006/relationships/slide" Target="slide59.xml"/><Relationship Id="rId33" Type="http://schemas.openxmlformats.org/officeDocument/2006/relationships/slide" Target="slide84.xml"/><Relationship Id="rId38" Type="http://schemas.openxmlformats.org/officeDocument/2006/relationships/slide" Target="slide99.xml"/><Relationship Id="rId2" Type="http://schemas.openxmlformats.org/officeDocument/2006/relationships/notesSlide" Target="../notesSlides/notesSlide8.xml"/><Relationship Id="rId16" Type="http://schemas.openxmlformats.org/officeDocument/2006/relationships/slide" Target="slide34.xml"/><Relationship Id="rId20" Type="http://schemas.openxmlformats.org/officeDocument/2006/relationships/slide" Target="slide47.xml"/><Relationship Id="rId29" Type="http://schemas.openxmlformats.org/officeDocument/2006/relationships/slide" Target="slide71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bin"/><Relationship Id="rId11" Type="http://schemas.openxmlformats.org/officeDocument/2006/relationships/slide" Target="slide22.xml"/><Relationship Id="rId24" Type="http://schemas.openxmlformats.org/officeDocument/2006/relationships/slide" Target="slide56.xml"/><Relationship Id="rId32" Type="http://schemas.openxmlformats.org/officeDocument/2006/relationships/slide" Target="slide81.xml"/><Relationship Id="rId37" Type="http://schemas.openxmlformats.org/officeDocument/2006/relationships/slide" Target="slide96.xml"/><Relationship Id="rId5" Type="http://schemas.openxmlformats.org/officeDocument/2006/relationships/slide" Target="slide9.xml"/><Relationship Id="rId15" Type="http://schemas.openxmlformats.org/officeDocument/2006/relationships/slide" Target="slide35.xml"/><Relationship Id="rId23" Type="http://schemas.openxmlformats.org/officeDocument/2006/relationships/slide" Target="slide53.xml"/><Relationship Id="rId28" Type="http://schemas.openxmlformats.org/officeDocument/2006/relationships/slide" Target="slide68.xml"/><Relationship Id="rId36" Type="http://schemas.openxmlformats.org/officeDocument/2006/relationships/slide" Target="slide93.xml"/><Relationship Id="rId10" Type="http://schemas.openxmlformats.org/officeDocument/2006/relationships/slide" Target="slide19.xml"/><Relationship Id="rId19" Type="http://schemas.openxmlformats.org/officeDocument/2006/relationships/slide" Target="slide43.xml"/><Relationship Id="rId31" Type="http://schemas.openxmlformats.org/officeDocument/2006/relationships/slide" Target="slide77.xml"/><Relationship Id="rId4" Type="http://schemas.openxmlformats.org/officeDocument/2006/relationships/audio" Target="../media/audio2.bin"/><Relationship Id="rId9" Type="http://schemas.openxmlformats.org/officeDocument/2006/relationships/slide" Target="slide37.xml"/><Relationship Id="rId14" Type="http://schemas.openxmlformats.org/officeDocument/2006/relationships/slide" Target="slide31.xml"/><Relationship Id="rId22" Type="http://schemas.openxmlformats.org/officeDocument/2006/relationships/slide" Target="slide54.xml"/><Relationship Id="rId27" Type="http://schemas.openxmlformats.org/officeDocument/2006/relationships/slide" Target="slide65.xml"/><Relationship Id="rId30" Type="http://schemas.openxmlformats.org/officeDocument/2006/relationships/slide" Target="slide74.xml"/><Relationship Id="rId35" Type="http://schemas.openxmlformats.org/officeDocument/2006/relationships/slide" Target="slide90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WordArt 6"/>
          <p:cNvSpPr>
            <a:spLocks noChangeArrowheads="1" noChangeShapeType="1" noTextEdit="1"/>
          </p:cNvSpPr>
          <p:nvPr/>
        </p:nvSpPr>
        <p:spPr bwMode="auto">
          <a:xfrm>
            <a:off x="304800" y="4114800"/>
            <a:ext cx="8534400" cy="1676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685"/>
              </a:avLst>
            </a:prstTxWarp>
          </a:bodyPr>
          <a:lstStyle/>
          <a:p>
            <a:pPr algn="ctr"/>
            <a:r>
              <a:rPr lang="en-US" sz="3600" kern="10" spc="720" smtClean="0">
                <a:solidFill>
                  <a:schemeClr val="bg1"/>
                </a:solidFill>
                <a:effectLst>
                  <a:outerShdw dist="45791" dir="3378596" algn="ctr" rotWithShape="0">
                    <a:srgbClr val="4D4D4D">
                      <a:alpha val="74997"/>
                    </a:srgbClr>
                  </a:outerShdw>
                </a:effectLst>
                <a:latin typeface="Arial Black"/>
              </a:rPr>
              <a:t>Unit 7 &amp; 8</a:t>
            </a:r>
            <a:endParaRPr lang="en-US" sz="3600" kern="10" spc="720" dirty="0">
              <a:solidFill>
                <a:schemeClr val="bg1"/>
              </a:solidFill>
              <a:effectLst>
                <a:outerShdw dist="45791" dir="3378596" algn="ctr" rotWithShape="0">
                  <a:srgbClr val="4D4D4D">
                    <a:alpha val="74997"/>
                  </a:srgbClr>
                </a:outerShdw>
              </a:effectLst>
              <a:latin typeface="Arial Black"/>
            </a:endParaRPr>
          </a:p>
          <a:p>
            <a:pPr algn="ctr"/>
            <a:r>
              <a:rPr lang="en-US" sz="3600" kern="10" spc="720" dirty="0">
                <a:solidFill>
                  <a:schemeClr val="bg1"/>
                </a:solidFill>
                <a:effectLst>
                  <a:outerShdw dist="45791" dir="3378596" algn="ctr" rotWithShape="0">
                    <a:srgbClr val="4D4D4D">
                      <a:alpha val="74997"/>
                    </a:srgbClr>
                  </a:outerShdw>
                </a:effectLst>
                <a:latin typeface="Arial Black"/>
              </a:rPr>
              <a:t>Edition</a:t>
            </a:r>
          </a:p>
        </p:txBody>
      </p:sp>
      <p:sp>
        <p:nvSpPr>
          <p:cNvPr id="3079" name="WordArt 7"/>
          <p:cNvSpPr>
            <a:spLocks noChangeArrowheads="1" noChangeShapeType="1" noTextEdit="1"/>
          </p:cNvSpPr>
          <p:nvPr/>
        </p:nvSpPr>
        <p:spPr bwMode="auto">
          <a:xfrm>
            <a:off x="838200" y="1143000"/>
            <a:ext cx="6858000" cy="2667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66421"/>
              </a:avLst>
            </a:prstTxWarp>
            <a:scene3d>
              <a:camera prst="legacyPerspectiveFront">
                <a:rot lat="20519974" lon="1080000" rev="0"/>
              </a:camera>
              <a:lightRig rig="legacyHarsh2" dir="b"/>
            </a:scene3d>
            <a:sp3d extrusionH="430200" prstMaterial="legacyMatte">
              <a:extrusionClr>
                <a:srgbClr val="D1D1F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19194D"/>
                    </a:gs>
                    <a:gs pos="100000">
                      <a:srgbClr val="9C9CDF"/>
                    </a:gs>
                  </a:gsLst>
                  <a:lin ang="5400000" scaled="1"/>
                </a:gradFill>
                <a:latin typeface="Impact"/>
              </a:rPr>
              <a:t>Jeopardy!</a:t>
            </a:r>
          </a:p>
        </p:txBody>
      </p:sp>
    </p:spTree>
  </p:cSld>
  <p:clrMapOvr>
    <a:masterClrMapping/>
  </p:clrMapOvr>
  <p:transition>
    <p:newsflash/>
    <p:sndAc>
      <p:stSnd>
        <p:snd r:embed="rId3" name="openi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animBg="1"/>
      <p:bldP spid="307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Daily Double Question 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This encompasses the variety of life on Earth.</a:t>
            </a:r>
            <a:endParaRPr lang="en-US" dirty="0"/>
          </a:p>
        </p:txBody>
      </p:sp>
      <p:sp>
        <p:nvSpPr>
          <p:cNvPr id="8806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01000" y="6172200"/>
            <a:ext cx="1143000" cy="6858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$500 Answer 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581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Life, Domain, Kingdom, Phylum, Class, Order, Family, Genus, Species?</a:t>
            </a:r>
          </a:p>
        </p:txBody>
      </p:sp>
      <p:sp>
        <p:nvSpPr>
          <p:cNvPr id="101380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391400" y="6248400"/>
            <a:ext cx="17526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0208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02404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7169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Final Jeopardy Topic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362200"/>
            <a:ext cx="7772400" cy="3124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  <a:defRPr/>
            </a:pPr>
            <a:r>
              <a:rPr lang="en-US" sz="8000" cap="small" dirty="0" smtClean="0"/>
              <a:t>Evidence For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en-US" sz="8000" cap="small" dirty="0" smtClean="0"/>
              <a:t>Evolution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Final Jeopardy Question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4779" y="2362200"/>
            <a:ext cx="7696200" cy="3200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sz="2800" dirty="0" smtClean="0"/>
              <a:t>Name the three types of comparative anatomy a biologist would discuss when giving evidence for evolution.</a:t>
            </a:r>
          </a:p>
          <a:p>
            <a:pPr marL="0" indent="0" algn="ctr" eaLnBrk="1" hangingPunct="1">
              <a:buFontTx/>
              <a:buNone/>
            </a:pPr>
            <a:endParaRPr lang="en-US" sz="2800" dirty="0"/>
          </a:p>
          <a:p>
            <a:pPr marL="0" indent="0" algn="ctr" eaLnBrk="1" hangingPunct="1">
              <a:buFontTx/>
              <a:buNone/>
            </a:pPr>
            <a:r>
              <a:rPr lang="en-US" sz="2800" dirty="0" smtClean="0"/>
              <a:t>Provide one example for each type.</a:t>
            </a:r>
            <a:endParaRPr lang="en-US" sz="2800" dirty="0"/>
          </a:p>
        </p:txBody>
      </p:sp>
      <p:sp>
        <p:nvSpPr>
          <p:cNvPr id="104452" name="AutoShape 5">
            <a:hlinkClick r:id="" action="ppaction://noaction" highlightClick="1">
              <a:snd r:embed="rId3" name="finaljeo.wav"/>
            </a:hlinkClick>
          </p:cNvPr>
          <p:cNvSpPr>
            <a:spLocks noChangeArrowheads="1"/>
          </p:cNvSpPr>
          <p:nvPr/>
        </p:nvSpPr>
        <p:spPr bwMode="auto">
          <a:xfrm>
            <a:off x="7848600" y="304800"/>
            <a:ext cx="1066800" cy="685800"/>
          </a:xfrm>
          <a:prstGeom prst="actionButtonSound">
            <a:avLst/>
          </a:prstGeom>
          <a:solidFill>
            <a:srgbClr val="AAA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Final Jeopardy Answer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2514600"/>
            <a:ext cx="9144000" cy="449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b="1" dirty="0" smtClean="0"/>
              <a:t>Homologous</a:t>
            </a:r>
            <a:r>
              <a:rPr lang="en-US" dirty="0" smtClean="0"/>
              <a:t> (examples could include: the forearm of a human and a chimp)</a:t>
            </a:r>
          </a:p>
          <a:p>
            <a:pPr algn="ctr" eaLnBrk="1" hangingPunct="1"/>
            <a:r>
              <a:rPr lang="en-US" b="1" dirty="0" smtClean="0"/>
              <a:t>Analogous</a:t>
            </a:r>
            <a:r>
              <a:rPr lang="en-US" dirty="0" smtClean="0"/>
              <a:t> (</a:t>
            </a:r>
            <a:r>
              <a:rPr lang="en-US" dirty="0"/>
              <a:t>examples could include: </a:t>
            </a:r>
            <a:r>
              <a:rPr lang="en-US" dirty="0" smtClean="0"/>
              <a:t>the wing of a bird vs. a moth)</a:t>
            </a:r>
          </a:p>
          <a:p>
            <a:pPr algn="ctr" eaLnBrk="1" hangingPunct="1"/>
            <a:r>
              <a:rPr lang="en-US" b="1" dirty="0" smtClean="0"/>
              <a:t>Vestigial</a:t>
            </a:r>
            <a:r>
              <a:rPr lang="en-US" dirty="0" smtClean="0"/>
              <a:t> (</a:t>
            </a:r>
            <a:r>
              <a:rPr lang="en-US" dirty="0"/>
              <a:t>examples could include: </a:t>
            </a:r>
            <a:r>
              <a:rPr lang="en-US" dirty="0" smtClean="0"/>
              <a:t>human wisdom teeth, appendix, etc.)</a:t>
            </a:r>
          </a:p>
          <a:p>
            <a:pPr algn="ctr" eaLnBrk="1" hangingPunct="1"/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67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Thank you for playing!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Daily Double Answer 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biodiversity?</a:t>
            </a:r>
            <a:endParaRPr lang="en-US" i="1" dirty="0" smtClean="0"/>
          </a:p>
        </p:txBody>
      </p:sp>
      <p:sp>
        <p:nvSpPr>
          <p:cNvPr id="8909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391400" y="4724400"/>
            <a:ext cx="1752600" cy="2133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90116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3820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$200 Question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209800"/>
            <a:ext cx="74676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All of the </a:t>
            </a:r>
            <a:r>
              <a:rPr lang="en-US" i="1" dirty="0" smtClean="0"/>
              <a:t>living </a:t>
            </a:r>
            <a:r>
              <a:rPr lang="en-US" dirty="0" smtClean="0"/>
              <a:t>organisms in an environment make up these.</a:t>
            </a:r>
          </a:p>
        </p:txBody>
      </p:sp>
      <p:sp>
        <p:nvSpPr>
          <p:cNvPr id="1024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048000" y="3124200"/>
            <a:ext cx="6096000" cy="37338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$200 Answer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are biotic factors?</a:t>
            </a:r>
          </a:p>
        </p:txBody>
      </p:sp>
      <p:sp>
        <p:nvSpPr>
          <p:cNvPr id="1126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629400" y="5943600"/>
            <a:ext cx="2514600" cy="914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2292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$300 Question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The </a:t>
            </a:r>
            <a:r>
              <a:rPr lang="en-US" i="1" dirty="0" smtClean="0"/>
              <a:t>number of individuals</a:t>
            </a:r>
            <a:r>
              <a:rPr lang="en-US" dirty="0" smtClean="0"/>
              <a:t> of a particular species in a given area is referred to as this.</a:t>
            </a:r>
          </a:p>
        </p:txBody>
      </p:sp>
      <p:sp>
        <p:nvSpPr>
          <p:cNvPr id="29700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77200" y="6324600"/>
            <a:ext cx="10668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$300 Answer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population density?</a:t>
            </a:r>
          </a:p>
        </p:txBody>
      </p:sp>
      <p:sp>
        <p:nvSpPr>
          <p:cNvPr id="3072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772400" y="5715000"/>
            <a:ext cx="1371600" cy="1143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31748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$400 Question 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This includes an organism’s living place (habitat), its food sources, the time of day it is most active, and many other factors specific to that organism’s way of life.</a:t>
            </a:r>
          </a:p>
        </p:txBody>
      </p:sp>
      <p:sp>
        <p:nvSpPr>
          <p:cNvPr id="5734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6172200"/>
            <a:ext cx="609600" cy="6858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5907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Ecology Vocabulary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$400 Answer 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1475" y="2209800"/>
            <a:ext cx="84582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a niche?</a:t>
            </a:r>
          </a:p>
        </p:txBody>
      </p:sp>
      <p:sp>
        <p:nvSpPr>
          <p:cNvPr id="5837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58200" y="6477000"/>
            <a:ext cx="685800" cy="381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6544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59396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184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$500 Question 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2043207"/>
            <a:ext cx="85344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As humans add fertilizer to the Earth’s surface, this process occurs.</a:t>
            </a:r>
          </a:p>
          <a:p>
            <a:pPr marL="0" indent="0" algn="ctr" eaLnBrk="1" hangingPunct="1">
              <a:buFontTx/>
              <a:buNone/>
            </a:pPr>
            <a:endParaRPr lang="en-US" dirty="0"/>
          </a:p>
          <a:p>
            <a:pPr marL="0" indent="0" algn="ctr" eaLnBrk="1" hangingPunct="1">
              <a:buFontTx/>
              <a:buNone/>
            </a:pPr>
            <a:r>
              <a:rPr lang="en-US" i="1" dirty="0" smtClean="0"/>
              <a:t>(I am not looking for “fertilization.”)</a:t>
            </a:r>
          </a:p>
        </p:txBody>
      </p:sp>
      <p:sp>
        <p:nvSpPr>
          <p:cNvPr id="84996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77200" y="6096000"/>
            <a:ext cx="1066800" cy="762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$500 Answer 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2057400"/>
            <a:ext cx="91440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eutrophication?</a:t>
            </a:r>
          </a:p>
        </p:txBody>
      </p:sp>
      <p:sp>
        <p:nvSpPr>
          <p:cNvPr id="86020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934200" y="5791200"/>
            <a:ext cx="2209800" cy="10668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87044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$100 Question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All of the organisms of one species living in an area make up this.</a:t>
            </a:r>
          </a:p>
        </p:txBody>
      </p:sp>
      <p:sp>
        <p:nvSpPr>
          <p:cNvPr id="2560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 flipH="1">
            <a:off x="9144000" y="6553200"/>
            <a:ext cx="152400" cy="3048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$100 Answer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a population?</a:t>
            </a:r>
          </a:p>
          <a:p>
            <a:pPr marL="0" indent="0" algn="ctr" eaLnBrk="1" hangingPunct="1">
              <a:buFontTx/>
              <a:buNone/>
            </a:pPr>
            <a:endParaRPr lang="en-US" dirty="0" smtClean="0"/>
          </a:p>
        </p:txBody>
      </p:sp>
      <p:sp>
        <p:nvSpPr>
          <p:cNvPr id="2662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010400" y="6096000"/>
            <a:ext cx="2133600" cy="762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27652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$200 Question 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8338" y="22098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Lack of water in an area due to drought is an example of this of factor.</a:t>
            </a:r>
          </a:p>
          <a:p>
            <a:pPr marL="0" indent="0" algn="ctr" eaLnBrk="1" hangingPunct="1">
              <a:buFontTx/>
              <a:buNone/>
            </a:pPr>
            <a:endParaRPr lang="en-US" sz="2400" i="1" dirty="0"/>
          </a:p>
          <a:p>
            <a:pPr marL="0" indent="0" algn="ctr" eaLnBrk="1" hangingPunct="1">
              <a:buFontTx/>
              <a:buNone/>
            </a:pPr>
            <a:r>
              <a:rPr lang="en-US" sz="2400" i="1" dirty="0" smtClean="0"/>
              <a:t>(Think about O Deer!)</a:t>
            </a:r>
          </a:p>
        </p:txBody>
      </p:sp>
      <p:sp>
        <p:nvSpPr>
          <p:cNvPr id="5120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58200" y="6248400"/>
            <a:ext cx="6858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$200 Answer 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a limiting factor?</a:t>
            </a:r>
          </a:p>
        </p:txBody>
      </p:sp>
      <p:sp>
        <p:nvSpPr>
          <p:cNvPr id="5222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772400" y="6324600"/>
            <a:ext cx="13716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Populations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53252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$</a:t>
            </a:r>
            <a:r>
              <a:rPr lang="en-US" dirty="0"/>
              <a:t>3</a:t>
            </a:r>
            <a:r>
              <a:rPr lang="en-US" dirty="0" smtClean="0"/>
              <a:t>00 Question 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When population growth is stopped by some environmental factor, this has been reached.</a:t>
            </a:r>
          </a:p>
        </p:txBody>
      </p:sp>
      <p:sp>
        <p:nvSpPr>
          <p:cNvPr id="45060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01000" y="6172200"/>
            <a:ext cx="1143000" cy="6858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$300 Answer 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the population’s carrying capacity?</a:t>
            </a:r>
          </a:p>
        </p:txBody>
      </p:sp>
      <p:sp>
        <p:nvSpPr>
          <p:cNvPr id="4608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6096000"/>
            <a:ext cx="609600" cy="762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7108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$400 Question 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31125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endParaRPr lang="en-US" i="1" dirty="0" smtClean="0"/>
          </a:p>
          <a:p>
            <a:pPr marL="0" indent="0" algn="ctr" eaLnBrk="1" hangingPunct="1">
              <a:buFontTx/>
              <a:buNone/>
            </a:pPr>
            <a:endParaRPr lang="en-US" i="1" dirty="0"/>
          </a:p>
          <a:p>
            <a:pPr marL="0" indent="0" algn="ctr" eaLnBrk="1" hangingPunct="1">
              <a:buFontTx/>
              <a:buNone/>
            </a:pPr>
            <a:endParaRPr lang="en-US" i="1" dirty="0" smtClean="0"/>
          </a:p>
          <a:p>
            <a:pPr marL="0" indent="0" algn="ctr" eaLnBrk="1" hangingPunct="1">
              <a:buFontTx/>
              <a:buNone/>
            </a:pPr>
            <a:endParaRPr lang="en-US" i="1" dirty="0"/>
          </a:p>
          <a:p>
            <a:pPr marL="0" indent="0" algn="ctr" eaLnBrk="1" hangingPunct="1">
              <a:buNone/>
            </a:pPr>
            <a:r>
              <a:rPr lang="en-US" dirty="0" smtClean="0"/>
              <a:t>A graph like the one shown above would represent this type of growth.</a:t>
            </a:r>
            <a:endParaRPr lang="en-US" dirty="0"/>
          </a:p>
          <a:p>
            <a:pPr marL="0" indent="0" algn="ctr" eaLnBrk="1" hangingPunct="1">
              <a:buFontTx/>
              <a:buNone/>
            </a:pPr>
            <a:endParaRPr lang="en-US" i="1" dirty="0" smtClean="0"/>
          </a:p>
        </p:txBody>
      </p:sp>
      <p:sp>
        <p:nvSpPr>
          <p:cNvPr id="4198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6400800"/>
            <a:ext cx="609600" cy="4572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2486025"/>
            <a:ext cx="242887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$400 Answer 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exponential growth?</a:t>
            </a:r>
          </a:p>
        </p:txBody>
      </p:sp>
      <p:sp>
        <p:nvSpPr>
          <p:cNvPr id="4301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096000"/>
            <a:ext cx="381000" cy="762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4036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$500 Question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860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This is the order of the five levels of life, going from largest to smallest.</a:t>
            </a:r>
          </a:p>
        </p:txBody>
      </p:sp>
      <p:sp>
        <p:nvSpPr>
          <p:cNvPr id="19460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10600" y="5638800"/>
            <a:ext cx="533400" cy="12192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$500 Answer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biosphere, ecosystem, community, population, and organism?</a:t>
            </a:r>
          </a:p>
        </p:txBody>
      </p:sp>
      <p:sp>
        <p:nvSpPr>
          <p:cNvPr id="2048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10600" y="5867400"/>
            <a:ext cx="533400" cy="990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21508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400" dirty="0" smtClean="0"/>
              <a:t>Unit 7 WILD!</a:t>
            </a:r>
            <a:endParaRPr lang="en-US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$100 Question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5325" y="2362200"/>
            <a:ext cx="7772400" cy="381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This symbiotic relationship benefits one organism, while the other organism is harmed.</a:t>
            </a:r>
          </a:p>
        </p:txBody>
      </p:sp>
      <p:sp>
        <p:nvSpPr>
          <p:cNvPr id="60420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48600" y="5943600"/>
            <a:ext cx="1295400" cy="914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$100 Answer 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2209800"/>
            <a:ext cx="84582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parasitism?</a:t>
            </a:r>
          </a:p>
        </p:txBody>
      </p:sp>
      <p:sp>
        <p:nvSpPr>
          <p:cNvPr id="6144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29600" y="6172200"/>
            <a:ext cx="914400" cy="6858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62468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Daily Double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609600" y="533400"/>
            <a:ext cx="7924800" cy="5715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1295400" y="1219200"/>
            <a:ext cx="6477000" cy="434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1191" name="WordArt 7"/>
          <p:cNvSpPr>
            <a:spLocks noChangeArrowheads="1" noChangeShapeType="1" noTextEdit="1"/>
          </p:cNvSpPr>
          <p:nvPr/>
        </p:nvSpPr>
        <p:spPr bwMode="auto">
          <a:xfrm>
            <a:off x="1638300" y="2286000"/>
            <a:ext cx="5791200" cy="2133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perspectiveRelaxedModerately"/>
              <a:lightRig rig="legacyHarsh2" dir="b"/>
            </a:scene3d>
            <a:sp3d extrusionH="430200" prstMaterial="legacyMatte">
              <a:extrusionClr>
                <a:schemeClr val="accent2">
                  <a:lumMod val="20000"/>
                  <a:lumOff val="80000"/>
                </a:schemeClr>
              </a:extrusionClr>
            </a:sp3d>
          </a:bodyPr>
          <a:lstStyle/>
          <a:p>
            <a:pPr algn="ctr">
              <a:defRPr/>
            </a:pP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</a:schemeClr>
                    </a:gs>
                  </a:gsLst>
                  <a:lin ang="5400000" scaled="1"/>
                </a:gradFill>
                <a:latin typeface="Impact"/>
              </a:rPr>
              <a:t>Daily Double!</a:t>
            </a:r>
          </a:p>
        </p:txBody>
      </p:sp>
    </p:spTree>
    <p:extLst>
      <p:ext uri="{BB962C8B-B14F-4D97-AF65-F5344CB8AC3E}">
        <p14:creationId xmlns:p14="http://schemas.microsoft.com/office/powerpoint/2010/main" val="16402919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Daily Double Question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This is the climate in a specific area that varies from the surrounding climate.</a:t>
            </a:r>
          </a:p>
        </p:txBody>
      </p:sp>
      <p:sp>
        <p:nvSpPr>
          <p:cNvPr id="1638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4191000"/>
            <a:ext cx="457200" cy="2667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7167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Daily Double Answer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a microclimate?</a:t>
            </a:r>
          </a:p>
        </p:txBody>
      </p:sp>
      <p:sp>
        <p:nvSpPr>
          <p:cNvPr id="1741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810000" y="3276600"/>
            <a:ext cx="5334000" cy="3581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0301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8436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8391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$300 Question 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Global warming is caused from in increase in heat retained by Earth’s atmosphere.  </a:t>
            </a:r>
            <a:r>
              <a:rPr lang="en-US" i="1" dirty="0" smtClean="0"/>
              <a:t>This gas </a:t>
            </a:r>
            <a:r>
              <a:rPr lang="en-US" dirty="0" smtClean="0"/>
              <a:t>is known for retaining heat (thus, an increase in its normal amount leads to global warming).</a:t>
            </a:r>
          </a:p>
        </p:txBody>
      </p:sp>
      <p:sp>
        <p:nvSpPr>
          <p:cNvPr id="75780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772400" y="5867400"/>
            <a:ext cx="1371600" cy="990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$300 Answer 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2788" y="22098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carbon dioxide (CO</a:t>
            </a:r>
            <a:r>
              <a:rPr lang="en-US" baseline="-25000" dirty="0" smtClean="0"/>
              <a:t>2</a:t>
            </a:r>
            <a:r>
              <a:rPr lang="en-US" dirty="0" smtClean="0"/>
              <a:t>)?</a:t>
            </a:r>
          </a:p>
        </p:txBody>
      </p:sp>
      <p:sp>
        <p:nvSpPr>
          <p:cNvPr id="7680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48600" y="6324600"/>
            <a:ext cx="12954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77828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400" dirty="0" smtClean="0"/>
              <a:t>Evolution Vocabulary</a:t>
            </a:r>
            <a:endParaRPr lang="en-US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$400 Question 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Damage to the ozone layer is caused by the addition of certain chemicals (like CFCs) to the atmosphere.  This is why the damage occurs.</a:t>
            </a:r>
          </a:p>
        </p:txBody>
      </p:sp>
      <p:sp>
        <p:nvSpPr>
          <p:cNvPr id="7885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01000" y="6324600"/>
            <a:ext cx="11430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$400 Answer 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21336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because the CFCs will bond with ozone gas (O</a:t>
            </a:r>
            <a:r>
              <a:rPr lang="en-US" baseline="-25000" dirty="0" smtClean="0"/>
              <a:t>3</a:t>
            </a:r>
            <a:r>
              <a:rPr lang="en-US" dirty="0" smtClean="0"/>
              <a:t>), removing the free ozone from the atmosphere?</a:t>
            </a:r>
          </a:p>
        </p:txBody>
      </p:sp>
      <p:sp>
        <p:nvSpPr>
          <p:cNvPr id="79876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924800" y="5638800"/>
            <a:ext cx="1219200" cy="12192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80900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$500 Question 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Hot spots refer to this.</a:t>
            </a:r>
          </a:p>
        </p:txBody>
      </p:sp>
      <p:sp>
        <p:nvSpPr>
          <p:cNvPr id="9728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391400" y="6172200"/>
            <a:ext cx="1752600" cy="6858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$500 Answer 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27263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are small geographic areas with high concentrations of species?</a:t>
            </a:r>
          </a:p>
        </p:txBody>
      </p:sp>
      <p:sp>
        <p:nvSpPr>
          <p:cNvPr id="9830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772400" y="5486400"/>
            <a:ext cx="1371600" cy="1371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99332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3820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$100 Question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209800"/>
            <a:ext cx="74676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This is the definition of evolution.</a:t>
            </a:r>
          </a:p>
        </p:txBody>
      </p:sp>
      <p:sp>
        <p:nvSpPr>
          <p:cNvPr id="1024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048000" y="3124200"/>
            <a:ext cx="6096000" cy="37338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3847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$100 Answer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“a change in gene frequency over time”?</a:t>
            </a:r>
          </a:p>
        </p:txBody>
      </p:sp>
      <p:sp>
        <p:nvSpPr>
          <p:cNvPr id="1126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629400" y="5943600"/>
            <a:ext cx="2514600" cy="914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9790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2292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091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$200 Question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This is a piece of evidence for evolution that looks at remains of organisms and organizes them in some specific way.</a:t>
            </a:r>
          </a:p>
        </p:txBody>
      </p:sp>
      <p:sp>
        <p:nvSpPr>
          <p:cNvPr id="2560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 flipH="1">
            <a:off x="9144000" y="6553200"/>
            <a:ext cx="152400" cy="3048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964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Changes in Species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$200 Answer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the fossil record?</a:t>
            </a:r>
          </a:p>
          <a:p>
            <a:pPr marL="0" indent="0" algn="ctr" eaLnBrk="1" hangingPunct="1">
              <a:buFontTx/>
              <a:buNone/>
            </a:pPr>
            <a:endParaRPr lang="en-US" dirty="0" smtClean="0"/>
          </a:p>
        </p:txBody>
      </p:sp>
      <p:sp>
        <p:nvSpPr>
          <p:cNvPr id="2662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010400" y="6096000"/>
            <a:ext cx="2133600" cy="762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5343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27652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3077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$300 Question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860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/>
              <a:t>This </a:t>
            </a:r>
            <a:r>
              <a:rPr lang="en-US" dirty="0" smtClean="0"/>
              <a:t>occurs when organisms are selected by humans based on traits that humans desire.</a:t>
            </a:r>
          </a:p>
        </p:txBody>
      </p:sp>
      <p:sp>
        <p:nvSpPr>
          <p:cNvPr id="19460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10600" y="5638800"/>
            <a:ext cx="533400" cy="12192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2247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$300 Answer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artificial selection?</a:t>
            </a:r>
          </a:p>
        </p:txBody>
      </p:sp>
      <p:sp>
        <p:nvSpPr>
          <p:cNvPr id="2048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10600" y="5867400"/>
            <a:ext cx="533400" cy="990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631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21508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358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$400 Question 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31125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All of the alleles in a population make up this.</a:t>
            </a:r>
          </a:p>
        </p:txBody>
      </p:sp>
      <p:sp>
        <p:nvSpPr>
          <p:cNvPr id="4198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6400800"/>
            <a:ext cx="609600" cy="4572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6364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$400 Answer 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the gene pool?</a:t>
            </a:r>
          </a:p>
        </p:txBody>
      </p:sp>
      <p:sp>
        <p:nvSpPr>
          <p:cNvPr id="4301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096000"/>
            <a:ext cx="381000" cy="762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9115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4036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5905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$500 Question 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This is the branching tree that names different characteristics of organisms and shows their relationship to one another.</a:t>
            </a:r>
          </a:p>
        </p:txBody>
      </p:sp>
      <p:sp>
        <p:nvSpPr>
          <p:cNvPr id="9728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391400" y="6172200"/>
            <a:ext cx="1752600" cy="6858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327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$500 Answer 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27263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a </a:t>
            </a:r>
            <a:r>
              <a:rPr lang="en-US" dirty="0" err="1" smtClean="0"/>
              <a:t>cladogram</a:t>
            </a:r>
            <a:r>
              <a:rPr lang="en-US" dirty="0" smtClean="0"/>
              <a:t>?</a:t>
            </a:r>
          </a:p>
        </p:txBody>
      </p:sp>
      <p:sp>
        <p:nvSpPr>
          <p:cNvPr id="9830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772400" y="5486400"/>
            <a:ext cx="1371600" cy="1371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96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3058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Unit 8 WILD!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99332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480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$100 Question 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This term refers to a group of organisms that can mate together and reproduce fertile offspring.</a:t>
            </a:r>
          </a:p>
        </p:txBody>
      </p:sp>
      <p:sp>
        <p:nvSpPr>
          <p:cNvPr id="5734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6172200"/>
            <a:ext cx="609600" cy="6858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5380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$100 Answer 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1475" y="2209800"/>
            <a:ext cx="84582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a species?</a:t>
            </a:r>
          </a:p>
        </p:txBody>
      </p:sp>
      <p:sp>
        <p:nvSpPr>
          <p:cNvPr id="5837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58200" y="6477000"/>
            <a:ext cx="685800" cy="381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510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59396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1915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$200 Question 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This refers to any change in gene frequencies that occur </a:t>
            </a:r>
            <a:r>
              <a:rPr lang="en-US" i="1" dirty="0" smtClean="0"/>
              <a:t>due to chance</a:t>
            </a:r>
            <a:r>
              <a:rPr lang="en-US" dirty="0" smtClean="0"/>
              <a:t>.</a:t>
            </a:r>
          </a:p>
        </p:txBody>
      </p:sp>
      <p:sp>
        <p:nvSpPr>
          <p:cNvPr id="45060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01000" y="6172200"/>
            <a:ext cx="1143000" cy="6858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149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$200 Answer 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genetic drift?</a:t>
            </a:r>
          </a:p>
        </p:txBody>
      </p:sp>
      <p:sp>
        <p:nvSpPr>
          <p:cNvPr id="4608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6096000"/>
            <a:ext cx="609600" cy="762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8186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7108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4173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Daily Double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609600" y="533400"/>
            <a:ext cx="7924800" cy="5715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1295400" y="1219200"/>
            <a:ext cx="6477000" cy="434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1191" name="WordArt 7"/>
          <p:cNvSpPr>
            <a:spLocks noChangeArrowheads="1" noChangeShapeType="1" noTextEdit="1"/>
          </p:cNvSpPr>
          <p:nvPr/>
        </p:nvSpPr>
        <p:spPr bwMode="auto">
          <a:xfrm>
            <a:off x="1638300" y="2286000"/>
            <a:ext cx="5791200" cy="2133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perspectiveRelaxedModerately"/>
              <a:lightRig rig="legacyHarsh2" dir="b"/>
            </a:scene3d>
            <a:sp3d extrusionH="430200" prstMaterial="legacyMatte">
              <a:extrusionClr>
                <a:schemeClr val="accent2">
                  <a:lumMod val="20000"/>
                  <a:lumOff val="80000"/>
                </a:schemeClr>
              </a:extrusionClr>
            </a:sp3d>
          </a:bodyPr>
          <a:lstStyle/>
          <a:p>
            <a:pPr algn="ctr">
              <a:defRPr/>
            </a:pP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</a:schemeClr>
                    </a:gs>
                  </a:gsLst>
                  <a:lin ang="5400000" scaled="1"/>
                </a:gradFill>
                <a:latin typeface="Impact"/>
              </a:rPr>
              <a:t>Daily Double!</a:t>
            </a:r>
          </a:p>
        </p:txBody>
      </p:sp>
    </p:spTree>
    <p:extLst>
      <p:ext uri="{BB962C8B-B14F-4D97-AF65-F5344CB8AC3E}">
        <p14:creationId xmlns:p14="http://schemas.microsoft.com/office/powerpoint/2010/main" val="37456387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Daily Double Question 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8338" y="22098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This refers to a type of genetic drift that occurs when something has caused the population to dramatically lessen in size.</a:t>
            </a:r>
          </a:p>
        </p:txBody>
      </p:sp>
      <p:sp>
        <p:nvSpPr>
          <p:cNvPr id="5120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58200" y="6248400"/>
            <a:ext cx="6858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1571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Daily Double Answer 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bottlenecking?</a:t>
            </a:r>
          </a:p>
        </p:txBody>
      </p:sp>
      <p:sp>
        <p:nvSpPr>
          <p:cNvPr id="5222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772400" y="6324600"/>
            <a:ext cx="13716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2503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Unit 7 &amp; 8 Jeopardy</a:t>
            </a:r>
          </a:p>
        </p:txBody>
      </p:sp>
      <p:sp>
        <p:nvSpPr>
          <p:cNvPr id="17410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4800" y="1600200"/>
            <a:ext cx="1371600" cy="685800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600" dirty="0" smtClean="0">
                <a:ea typeface="ＭＳ Ｐゴシック" charset="0"/>
              </a:rPr>
              <a:t>Ecology</a:t>
            </a:r>
          </a:p>
          <a:p>
            <a:pPr algn="ctr">
              <a:defRPr/>
            </a:pPr>
            <a:r>
              <a:rPr lang="en-US" sz="1600" dirty="0" smtClean="0">
                <a:ea typeface="ＭＳ Ｐゴシック" charset="0"/>
              </a:rPr>
              <a:t>Vocabulary</a:t>
            </a:r>
            <a:endParaRPr lang="en-US" sz="1600" dirty="0">
              <a:ea typeface="ＭＳ Ｐゴシック" charset="0"/>
            </a:endParaRPr>
          </a:p>
        </p:txBody>
      </p:sp>
      <p:sp>
        <p:nvSpPr>
          <p:cNvPr id="9220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52600" y="1600200"/>
            <a:ext cx="1371600" cy="685800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600" dirty="0" smtClean="0"/>
              <a:t>Populations</a:t>
            </a:r>
          </a:p>
        </p:txBody>
      </p:sp>
      <p:sp>
        <p:nvSpPr>
          <p:cNvPr id="9221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00400" y="1600200"/>
            <a:ext cx="1371600" cy="685800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600" dirty="0" smtClean="0"/>
              <a:t>Unit 7 WILD!</a:t>
            </a:r>
          </a:p>
        </p:txBody>
      </p:sp>
      <p:sp>
        <p:nvSpPr>
          <p:cNvPr id="9222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48200" y="1600200"/>
            <a:ext cx="1371600" cy="685800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600" dirty="0" smtClean="0"/>
              <a:t>Evolution</a:t>
            </a:r>
          </a:p>
          <a:p>
            <a:pPr algn="ctr">
              <a:defRPr/>
            </a:pPr>
            <a:r>
              <a:rPr lang="en-US" sz="1600" dirty="0" smtClean="0"/>
              <a:t>Vocabulary</a:t>
            </a:r>
            <a:endParaRPr lang="en-US" sz="1600" dirty="0"/>
          </a:p>
        </p:txBody>
      </p:sp>
      <p:sp>
        <p:nvSpPr>
          <p:cNvPr id="9223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096000" y="1600200"/>
            <a:ext cx="1371600" cy="685800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600" dirty="0" smtClean="0"/>
              <a:t>Changes in</a:t>
            </a:r>
          </a:p>
          <a:p>
            <a:pPr algn="ctr">
              <a:defRPr/>
            </a:pPr>
            <a:r>
              <a:rPr lang="en-US" sz="1600" dirty="0" smtClean="0"/>
              <a:t>Species</a:t>
            </a:r>
          </a:p>
        </p:txBody>
      </p:sp>
      <p:sp>
        <p:nvSpPr>
          <p:cNvPr id="9224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43800" y="1600200"/>
            <a:ext cx="1371600" cy="685800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600" dirty="0" smtClean="0"/>
              <a:t>Unit 8 WILD!</a:t>
            </a:r>
            <a:endParaRPr lang="en-US" sz="1600" dirty="0"/>
          </a:p>
        </p:txBody>
      </p:sp>
      <p:sp>
        <p:nvSpPr>
          <p:cNvPr id="9225" name="AutoShape 15">
            <a:hlinkClick r:id="rId3" action="ppaction://hlinksldjump" highlightClick="1">
              <a:snd r:embed="rId4" name="question.wav"/>
            </a:hlinkClick>
          </p:cNvPr>
          <p:cNvSpPr>
            <a:spLocks noChangeArrowheads="1"/>
          </p:cNvSpPr>
          <p:nvPr/>
        </p:nvSpPr>
        <p:spPr bwMode="auto">
          <a:xfrm>
            <a:off x="342900" y="25908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8000"/>
                </a:solidFill>
                <a:hlinkClick r:id="rId5" action="ppaction://hlinksldjump">
                  <a:snd r:embed="rId6" name="dailydoub.wav"/>
                </a:hlinkClick>
              </a:rPr>
              <a:t>100</a:t>
            </a:r>
            <a:endParaRPr lang="en-US" dirty="0"/>
          </a:p>
        </p:txBody>
      </p:sp>
      <p:sp>
        <p:nvSpPr>
          <p:cNvPr id="9226" name="AutoShape 16">
            <a:hlinkClick r:id="rId3" action="ppaction://hlinksldjump" highlightClick="1">
              <a:snd r:embed="rId4" name="question.wav"/>
            </a:hlinkClick>
          </p:cNvPr>
          <p:cNvSpPr>
            <a:spLocks noChangeArrowheads="1"/>
          </p:cNvSpPr>
          <p:nvPr/>
        </p:nvSpPr>
        <p:spPr bwMode="auto">
          <a:xfrm>
            <a:off x="342900" y="32766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8000"/>
                </a:solidFill>
                <a:hlinkClick r:id="rId3" action="ppaction://hlinksldjump">
                  <a:snd r:embed="rId4" name="question.wav"/>
                </a:hlinkClick>
              </a:rPr>
              <a:t>200</a:t>
            </a:r>
            <a:endParaRPr lang="en-US" dirty="0"/>
          </a:p>
        </p:txBody>
      </p:sp>
      <p:sp>
        <p:nvSpPr>
          <p:cNvPr id="9227" name="AutoShape 17">
            <a:hlinkClick r:id="rId7" action="ppaction://hlinksldjump" highlightClick="1">
              <a:snd r:embed="rId4" name="question.wav"/>
            </a:hlinkClick>
          </p:cNvPr>
          <p:cNvSpPr>
            <a:spLocks noChangeArrowheads="1"/>
          </p:cNvSpPr>
          <p:nvPr/>
        </p:nvSpPr>
        <p:spPr bwMode="auto">
          <a:xfrm>
            <a:off x="342900" y="39624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8000"/>
                </a:solidFill>
                <a:hlinkClick r:id="rId8" action="ppaction://hlinksldjump">
                  <a:snd r:embed="rId4" name="question.wav"/>
                </a:hlinkClick>
              </a:rPr>
              <a:t>300</a:t>
            </a:r>
            <a:endParaRPr lang="en-US" dirty="0"/>
          </a:p>
        </p:txBody>
      </p:sp>
      <p:sp>
        <p:nvSpPr>
          <p:cNvPr id="9228" name="AutoShape 18">
            <a:hlinkClick r:id="rId9" action="ppaction://hlinksldjump" highlightClick="1">
              <a:snd r:embed="rId4" name="question.wav"/>
            </a:hlinkClick>
          </p:cNvPr>
          <p:cNvSpPr>
            <a:spLocks noChangeArrowheads="1"/>
          </p:cNvSpPr>
          <p:nvPr/>
        </p:nvSpPr>
        <p:spPr bwMode="auto">
          <a:xfrm>
            <a:off x="342900" y="46482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8000"/>
                </a:solidFill>
                <a:hlinkClick r:id="rId10" action="ppaction://hlinksldjump">
                  <a:snd r:embed="rId4" name="question.wav"/>
                </a:hlinkClick>
              </a:rPr>
              <a:t>400</a:t>
            </a:r>
            <a:endParaRPr lang="en-US" dirty="0"/>
          </a:p>
        </p:txBody>
      </p:sp>
      <p:sp>
        <p:nvSpPr>
          <p:cNvPr id="9229" name="AutoShape 19">
            <a:hlinkClick r:id="rId11" action="ppaction://hlinksldjump" highlightClick="1">
              <a:snd r:embed="rId4" name="question.wav"/>
            </a:hlinkClick>
          </p:cNvPr>
          <p:cNvSpPr>
            <a:spLocks noChangeArrowheads="1"/>
          </p:cNvSpPr>
          <p:nvPr/>
        </p:nvSpPr>
        <p:spPr bwMode="auto">
          <a:xfrm>
            <a:off x="342900" y="53340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8000"/>
                </a:solidFill>
                <a:hlinkClick r:id="rId11" action="ppaction://hlinksldjump">
                  <a:snd r:embed="rId4" name="question.wav"/>
                </a:hlinkClick>
              </a:rPr>
              <a:t>500</a:t>
            </a:r>
            <a:endParaRPr lang="en-US" dirty="0"/>
          </a:p>
        </p:txBody>
      </p:sp>
      <p:sp>
        <p:nvSpPr>
          <p:cNvPr id="9230" name="AutoShape 21">
            <a:hlinkClick r:id="rId12" action="ppaction://hlinksldjump" highlightClick="1">
              <a:snd r:embed="rId4" name="question.wav"/>
            </a:hlinkClick>
          </p:cNvPr>
          <p:cNvSpPr>
            <a:spLocks noChangeArrowheads="1"/>
          </p:cNvSpPr>
          <p:nvPr/>
        </p:nvSpPr>
        <p:spPr bwMode="auto">
          <a:xfrm>
            <a:off x="1790700" y="25908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8000"/>
                </a:solidFill>
                <a:hlinkClick r:id="rId12" action="ppaction://hlinksldjump">
                  <a:snd r:embed="rId4" name="question.wav"/>
                </a:hlinkClick>
              </a:rPr>
              <a:t>100</a:t>
            </a:r>
            <a:endParaRPr lang="en-US" dirty="0"/>
          </a:p>
        </p:txBody>
      </p:sp>
      <p:sp>
        <p:nvSpPr>
          <p:cNvPr id="9231" name="AutoShape 22">
            <a:hlinkClick r:id="rId8" action="ppaction://hlinksldjump" highlightClick="1">
              <a:snd r:embed="rId4" name="question.wav"/>
            </a:hlinkClick>
          </p:cNvPr>
          <p:cNvSpPr>
            <a:spLocks noChangeArrowheads="1"/>
          </p:cNvSpPr>
          <p:nvPr/>
        </p:nvSpPr>
        <p:spPr bwMode="auto">
          <a:xfrm>
            <a:off x="1790700" y="32766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8000"/>
                </a:solidFill>
                <a:hlinkClick r:id="rId13" action="ppaction://hlinksldjump">
                  <a:snd r:embed="rId4" name="question.wav"/>
                </a:hlinkClick>
              </a:rPr>
              <a:t>200</a:t>
            </a:r>
            <a:endParaRPr lang="en-US" dirty="0"/>
          </a:p>
        </p:txBody>
      </p:sp>
      <p:sp>
        <p:nvSpPr>
          <p:cNvPr id="9232" name="AutoShape 23">
            <a:hlinkClick r:id="rId8" action="ppaction://hlinksldjump" highlightClick="1">
              <a:snd r:embed="rId4" name="question.wav"/>
            </a:hlinkClick>
          </p:cNvPr>
          <p:cNvSpPr>
            <a:spLocks noChangeArrowheads="1"/>
          </p:cNvSpPr>
          <p:nvPr/>
        </p:nvSpPr>
        <p:spPr bwMode="auto">
          <a:xfrm>
            <a:off x="1790700" y="39624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8000"/>
                </a:solidFill>
                <a:hlinkClick r:id="rId14" action="ppaction://hlinksldjump">
                  <a:snd r:embed="rId6" name="dailydoub.wav"/>
                </a:hlinkClick>
              </a:rPr>
              <a:t>300</a:t>
            </a:r>
            <a:endParaRPr lang="en-US" dirty="0"/>
          </a:p>
        </p:txBody>
      </p:sp>
      <p:sp>
        <p:nvSpPr>
          <p:cNvPr id="9233" name="AutoShape 24">
            <a:hlinkClick r:id="rId15" action="ppaction://hlinksldjump" highlightClick="1">
              <a:snd r:embed="rId4" name="question.wav"/>
            </a:hlinkClick>
          </p:cNvPr>
          <p:cNvSpPr>
            <a:spLocks noChangeArrowheads="1"/>
          </p:cNvSpPr>
          <p:nvPr/>
        </p:nvSpPr>
        <p:spPr bwMode="auto">
          <a:xfrm>
            <a:off x="1790700" y="46482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8000"/>
                </a:solidFill>
                <a:hlinkClick r:id="rId16" action="ppaction://hlinksldjump">
                  <a:snd r:embed="rId4" name="question.wav"/>
                </a:hlinkClick>
              </a:rPr>
              <a:t>400</a:t>
            </a:r>
            <a:endParaRPr lang="en-US" dirty="0"/>
          </a:p>
        </p:txBody>
      </p:sp>
      <p:sp>
        <p:nvSpPr>
          <p:cNvPr id="9234" name="AutoShape 25">
            <a:hlinkClick r:id="rId17" action="ppaction://hlinksldjump" highlightClick="1">
              <a:snd r:embed="rId4" name="question.wav"/>
            </a:hlinkClick>
          </p:cNvPr>
          <p:cNvSpPr>
            <a:spLocks noChangeArrowheads="1"/>
          </p:cNvSpPr>
          <p:nvPr/>
        </p:nvSpPr>
        <p:spPr bwMode="auto">
          <a:xfrm>
            <a:off x="1790700" y="53340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8000"/>
                </a:solidFill>
                <a:hlinkClick r:id="rId9" action="ppaction://hlinksldjump">
                  <a:snd r:embed="rId4" name="question.wav"/>
                </a:hlinkClick>
              </a:rPr>
              <a:t>500</a:t>
            </a:r>
            <a:endParaRPr lang="en-US" dirty="0"/>
          </a:p>
        </p:txBody>
      </p:sp>
      <p:sp>
        <p:nvSpPr>
          <p:cNvPr id="9235" name="AutoShape 51">
            <a:hlinkClick r:id="rId16" action="ppaction://hlinksldjump" highlightClick="1">
              <a:snd r:embed="rId4" name="question.wav"/>
            </a:hlinkClick>
          </p:cNvPr>
          <p:cNvSpPr>
            <a:spLocks noChangeArrowheads="1"/>
          </p:cNvSpPr>
          <p:nvPr/>
        </p:nvSpPr>
        <p:spPr bwMode="auto">
          <a:xfrm>
            <a:off x="3238500" y="25908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8000"/>
                </a:solidFill>
                <a:hlinkClick r:id="rId18" action="ppaction://hlinksldjump">
                  <a:snd r:embed="rId4" name="question.wav"/>
                </a:hlinkClick>
              </a:rPr>
              <a:t>100</a:t>
            </a:r>
            <a:endParaRPr lang="en-US" dirty="0"/>
          </a:p>
        </p:txBody>
      </p:sp>
      <p:sp>
        <p:nvSpPr>
          <p:cNvPr id="9236" name="AutoShape 52">
            <a:hlinkClick r:id="rId14" action="ppaction://hlinksldjump" highlightClick="1">
              <a:snd r:embed="rId4" name="question.wav"/>
            </a:hlinkClick>
          </p:cNvPr>
          <p:cNvSpPr>
            <a:spLocks noChangeArrowheads="1"/>
          </p:cNvSpPr>
          <p:nvPr/>
        </p:nvSpPr>
        <p:spPr bwMode="auto">
          <a:xfrm>
            <a:off x="3238500" y="32766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8000"/>
                </a:solidFill>
                <a:hlinkClick r:id="rId19" action="ppaction://hlinksldjump">
                  <a:snd r:embed="rId6" name="dailydoub.wav"/>
                </a:hlinkClick>
              </a:rPr>
              <a:t>200</a:t>
            </a:r>
            <a:endParaRPr lang="en-US" dirty="0"/>
          </a:p>
        </p:txBody>
      </p:sp>
      <p:sp>
        <p:nvSpPr>
          <p:cNvPr id="9237" name="AutoShape 53">
            <a:hlinkClick r:id="rId7" action="ppaction://hlinksldjump" highlightClick="1">
              <a:snd r:embed="rId4" name="question.wav"/>
            </a:hlinkClick>
          </p:cNvPr>
          <p:cNvSpPr>
            <a:spLocks noChangeArrowheads="1"/>
          </p:cNvSpPr>
          <p:nvPr/>
        </p:nvSpPr>
        <p:spPr bwMode="auto">
          <a:xfrm>
            <a:off x="3238500" y="39624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8000"/>
                </a:solidFill>
                <a:hlinkClick r:id="rId20" action="ppaction://hlinksldjump">
                  <a:snd r:embed="rId4" name="question.wav"/>
                </a:hlinkClick>
              </a:rPr>
              <a:t>300</a:t>
            </a:r>
            <a:endParaRPr lang="en-US" dirty="0"/>
          </a:p>
        </p:txBody>
      </p:sp>
      <p:sp>
        <p:nvSpPr>
          <p:cNvPr id="9238" name="AutoShape 54">
            <a:hlinkClick r:id="rId13" action="ppaction://hlinksldjump" highlightClick="1">
              <a:snd r:embed="rId4" name="question.wav"/>
            </a:hlinkClick>
          </p:cNvPr>
          <p:cNvSpPr>
            <a:spLocks noChangeArrowheads="1"/>
          </p:cNvSpPr>
          <p:nvPr/>
        </p:nvSpPr>
        <p:spPr bwMode="auto">
          <a:xfrm>
            <a:off x="3238500" y="46482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8000"/>
                </a:solidFill>
                <a:hlinkClick r:id="rId21" action="ppaction://hlinksldjump">
                  <a:snd r:embed="rId4" name="question.wav"/>
                </a:hlinkClick>
              </a:rPr>
              <a:t>400</a:t>
            </a:r>
            <a:endParaRPr lang="en-US" dirty="0"/>
          </a:p>
        </p:txBody>
      </p:sp>
      <p:sp>
        <p:nvSpPr>
          <p:cNvPr id="9239" name="AutoShape 55">
            <a:hlinkClick r:id="rId22" action="ppaction://hlinksldjump" highlightClick="1">
              <a:snd r:embed="rId4" name="question.wav"/>
            </a:hlinkClick>
          </p:cNvPr>
          <p:cNvSpPr>
            <a:spLocks noChangeArrowheads="1"/>
          </p:cNvSpPr>
          <p:nvPr/>
        </p:nvSpPr>
        <p:spPr bwMode="auto">
          <a:xfrm>
            <a:off x="3238500" y="53340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8000"/>
                </a:solidFill>
                <a:hlinkClick r:id="rId23" action="ppaction://hlinksldjump">
                  <a:snd r:embed="rId4" name="question.wav"/>
                </a:hlinkClick>
              </a:rPr>
              <a:t>500</a:t>
            </a:r>
            <a:endParaRPr lang="en-US" dirty="0"/>
          </a:p>
        </p:txBody>
      </p:sp>
      <p:sp>
        <p:nvSpPr>
          <p:cNvPr id="9240" name="AutoShape 5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86300" y="25908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8000"/>
                </a:solidFill>
                <a:hlinkClick r:id="rId24" action="ppaction://hlinksldjump">
                  <a:snd r:embed="rId4" name="question.wav"/>
                </a:hlinkClick>
              </a:rPr>
              <a:t>100</a:t>
            </a:r>
            <a:endParaRPr lang="en-US" dirty="0"/>
          </a:p>
        </p:txBody>
      </p:sp>
      <p:sp>
        <p:nvSpPr>
          <p:cNvPr id="9241" name="AutoShape 5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86300" y="32766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8000"/>
                </a:solidFill>
                <a:hlinkClick r:id="rId25" action="ppaction://hlinksldjump">
                  <a:snd r:embed="rId4" name="question.wav"/>
                </a:hlinkClick>
              </a:rPr>
              <a:t>200</a:t>
            </a:r>
            <a:endParaRPr lang="en-US" dirty="0"/>
          </a:p>
        </p:txBody>
      </p:sp>
      <p:sp>
        <p:nvSpPr>
          <p:cNvPr id="9242" name="AutoShape 5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86300" y="39624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8000"/>
                </a:solidFill>
                <a:hlinkClick r:id="rId26" action="ppaction://hlinksldjump">
                  <a:snd r:embed="rId4" name="question.wav"/>
                </a:hlinkClick>
              </a:rPr>
              <a:t>300</a:t>
            </a:r>
            <a:endParaRPr lang="en-US" dirty="0"/>
          </a:p>
        </p:txBody>
      </p:sp>
      <p:sp>
        <p:nvSpPr>
          <p:cNvPr id="9243" name="AutoShape 5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86300" y="46482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8000"/>
                </a:solidFill>
                <a:hlinkClick r:id="rId27" action="ppaction://hlinksldjump">
                  <a:snd r:embed="rId4" name="question.wav"/>
                </a:hlinkClick>
              </a:rPr>
              <a:t>400</a:t>
            </a:r>
            <a:endParaRPr lang="en-US" dirty="0"/>
          </a:p>
        </p:txBody>
      </p:sp>
      <p:sp>
        <p:nvSpPr>
          <p:cNvPr id="9244" name="AutoShape 6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86300" y="53340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8000"/>
                </a:solidFill>
                <a:hlinkClick r:id="rId28" action="ppaction://hlinksldjump">
                  <a:snd r:embed="rId4" name="question.wav"/>
                </a:hlinkClick>
              </a:rPr>
              <a:t>500</a:t>
            </a:r>
            <a:endParaRPr lang="en-US" dirty="0"/>
          </a:p>
        </p:txBody>
      </p:sp>
      <p:sp>
        <p:nvSpPr>
          <p:cNvPr id="9245" name="AutoShape 6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34100" y="25908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8000"/>
                </a:solidFill>
                <a:hlinkClick r:id="rId29" action="ppaction://hlinksldjump">
                  <a:snd r:embed="rId4" name="question.wav"/>
                </a:hlinkClick>
              </a:rPr>
              <a:t>100</a:t>
            </a:r>
            <a:endParaRPr lang="en-US" dirty="0"/>
          </a:p>
        </p:txBody>
      </p:sp>
      <p:sp>
        <p:nvSpPr>
          <p:cNvPr id="9246" name="AutoShape 6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34100" y="32766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8000"/>
                </a:solidFill>
                <a:hlinkClick r:id="rId30" action="ppaction://hlinksldjump">
                  <a:snd r:embed="rId4" name="question.wav"/>
                </a:hlinkClick>
              </a:rPr>
              <a:t>200</a:t>
            </a:r>
            <a:endParaRPr lang="en-US" dirty="0"/>
          </a:p>
        </p:txBody>
      </p:sp>
      <p:sp>
        <p:nvSpPr>
          <p:cNvPr id="9247" name="AutoShape 6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34100" y="39624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8000"/>
                </a:solidFill>
                <a:hlinkClick r:id="rId31" action="ppaction://hlinksldjump">
                  <a:snd r:embed="rId6" name="dailydoub.wav"/>
                </a:hlinkClick>
              </a:rPr>
              <a:t>300</a:t>
            </a:r>
            <a:endParaRPr lang="en-US" dirty="0"/>
          </a:p>
        </p:txBody>
      </p:sp>
      <p:sp>
        <p:nvSpPr>
          <p:cNvPr id="9248" name="AutoShape 6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34100" y="46482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8000"/>
                </a:solidFill>
                <a:hlinkClick r:id="rId32" action="ppaction://hlinksldjump">
                  <a:snd r:embed="rId4" name="question.wav"/>
                </a:hlinkClick>
              </a:rPr>
              <a:t>400</a:t>
            </a:r>
            <a:endParaRPr lang="en-US" dirty="0"/>
          </a:p>
        </p:txBody>
      </p:sp>
      <p:sp>
        <p:nvSpPr>
          <p:cNvPr id="9249" name="AutoShape 6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34100" y="53340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8000"/>
                </a:solidFill>
                <a:hlinkClick r:id="rId33" action="ppaction://hlinksldjump">
                  <a:snd r:embed="rId4" name="question.wav"/>
                </a:hlinkClick>
              </a:rPr>
              <a:t>500</a:t>
            </a:r>
            <a:endParaRPr lang="en-US" dirty="0"/>
          </a:p>
        </p:txBody>
      </p:sp>
      <p:sp>
        <p:nvSpPr>
          <p:cNvPr id="9250" name="AutoShape 6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81900" y="25908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8000"/>
                </a:solidFill>
                <a:hlinkClick r:id="rId34" action="ppaction://hlinksldjump">
                  <a:snd r:embed="rId4" name="question.wav"/>
                </a:hlinkClick>
              </a:rPr>
              <a:t>100</a:t>
            </a:r>
            <a:endParaRPr lang="en-US" dirty="0"/>
          </a:p>
        </p:txBody>
      </p:sp>
      <p:sp>
        <p:nvSpPr>
          <p:cNvPr id="9251" name="AutoShape 6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81900" y="32766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8000"/>
                </a:solidFill>
                <a:hlinkClick r:id="rId35" action="ppaction://hlinksldjump">
                  <a:snd r:embed="rId4" name="question.wav"/>
                </a:hlinkClick>
              </a:rPr>
              <a:t>200</a:t>
            </a:r>
            <a:endParaRPr lang="en-US" dirty="0"/>
          </a:p>
        </p:txBody>
      </p:sp>
      <p:sp>
        <p:nvSpPr>
          <p:cNvPr id="9252" name="AutoShape 6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81900" y="39624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8000"/>
                </a:solidFill>
                <a:hlinkClick r:id="rId36" action="ppaction://hlinksldjump">
                  <a:snd r:embed="rId4" name="question.wav"/>
                </a:hlinkClick>
              </a:rPr>
              <a:t>300</a:t>
            </a:r>
            <a:endParaRPr lang="en-US" dirty="0"/>
          </a:p>
        </p:txBody>
      </p:sp>
      <p:sp>
        <p:nvSpPr>
          <p:cNvPr id="9253" name="AutoShape 6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81900" y="46482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8000"/>
                </a:solidFill>
                <a:hlinkClick r:id="rId37" action="ppaction://hlinksldjump">
                  <a:snd r:embed="rId4" name="question.wav"/>
                </a:hlinkClick>
              </a:rPr>
              <a:t>400</a:t>
            </a:r>
            <a:endParaRPr lang="en-US" dirty="0"/>
          </a:p>
        </p:txBody>
      </p:sp>
      <p:sp>
        <p:nvSpPr>
          <p:cNvPr id="9254" name="AutoShape 7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81900" y="53340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8000"/>
                </a:solidFill>
                <a:hlinkClick r:id="rId38" action="ppaction://hlinksldjump">
                  <a:snd r:embed="rId4" name="question.wav"/>
                </a:hlinkClick>
              </a:rPr>
              <a:t>500</a:t>
            </a:r>
            <a:endParaRPr lang="en-US" dirty="0"/>
          </a:p>
        </p:txBody>
      </p:sp>
      <p:sp>
        <p:nvSpPr>
          <p:cNvPr id="9255" name="AutoShape 72">
            <a:hlinkClick r:id="rId3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705600" y="6172200"/>
            <a:ext cx="1981200" cy="3810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000" i="1">
                <a:solidFill>
                  <a:schemeClr val="hlink"/>
                </a:solidFill>
              </a:rPr>
              <a:t>Final Jeopardy!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53252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499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$400 Question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/>
              <a:t>When two groups of organisms can no longer reproduce with one another to produce fertile </a:t>
            </a:r>
            <a:r>
              <a:rPr lang="en-US" dirty="0" smtClean="0"/>
              <a:t>offspring due to being physically separated, </a:t>
            </a:r>
            <a:r>
              <a:rPr lang="en-US" dirty="0"/>
              <a:t>they are said to be _________ isolated.</a:t>
            </a:r>
            <a:endParaRPr lang="en-US" i="1" dirty="0"/>
          </a:p>
        </p:txBody>
      </p:sp>
      <p:sp>
        <p:nvSpPr>
          <p:cNvPr id="6656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086600" y="6324600"/>
            <a:ext cx="20574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848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$400 Answer 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4538" y="22098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geographically?</a:t>
            </a:r>
          </a:p>
        </p:txBody>
      </p:sp>
      <p:sp>
        <p:nvSpPr>
          <p:cNvPr id="6758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924800" y="6248400"/>
            <a:ext cx="12192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8758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68612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7511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$500 Question 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When two groups of organisms can no longer reproduce with one another to produce fertile offspring due to mating differences, they are said to be _________ isolated.</a:t>
            </a:r>
            <a:endParaRPr lang="en-US" i="1" dirty="0" smtClean="0"/>
          </a:p>
        </p:txBody>
      </p:sp>
      <p:sp>
        <p:nvSpPr>
          <p:cNvPr id="6349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58200" y="5943600"/>
            <a:ext cx="685800" cy="914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906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$500 Answer 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6200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reproductively?</a:t>
            </a:r>
          </a:p>
        </p:txBody>
      </p:sp>
      <p:sp>
        <p:nvSpPr>
          <p:cNvPr id="64516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6324600"/>
            <a:ext cx="16764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8193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65540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0017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$100 Question 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/>
              <a:t>This </a:t>
            </a:r>
            <a:r>
              <a:rPr lang="en-US" dirty="0" smtClean="0"/>
              <a:t>is the age of the Earth.</a:t>
            </a:r>
            <a:endParaRPr lang="en-US" dirty="0"/>
          </a:p>
        </p:txBody>
      </p:sp>
      <p:sp>
        <p:nvSpPr>
          <p:cNvPr id="7270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239000" y="6324600"/>
            <a:ext cx="19050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956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$100 Answer 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3600"/>
            <a:ext cx="8153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4.5/4.6 billion years?</a:t>
            </a:r>
            <a:endParaRPr lang="en-US" i="1" dirty="0" smtClean="0"/>
          </a:p>
        </p:txBody>
      </p:sp>
      <p:sp>
        <p:nvSpPr>
          <p:cNvPr id="7373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010400" y="6248400"/>
            <a:ext cx="21336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3323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74756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0215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Daily Double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609600" y="533400"/>
            <a:ext cx="7924800" cy="5715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1295400" y="1219200"/>
            <a:ext cx="6477000" cy="434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1191" name="WordArt 7"/>
          <p:cNvSpPr>
            <a:spLocks noChangeArrowheads="1" noChangeShapeType="1" noTextEdit="1"/>
          </p:cNvSpPr>
          <p:nvPr/>
        </p:nvSpPr>
        <p:spPr bwMode="auto">
          <a:xfrm>
            <a:off x="1638300" y="2286000"/>
            <a:ext cx="5791200" cy="2133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perspectiveRelaxedModerately"/>
              <a:lightRig rig="legacyHarsh2" dir="b"/>
            </a:scene3d>
            <a:sp3d extrusionH="430200" prstMaterial="legacyMatte">
              <a:extrusionClr>
                <a:schemeClr val="accent2">
                  <a:lumMod val="20000"/>
                  <a:lumOff val="80000"/>
                </a:schemeClr>
              </a:extrusionClr>
            </a:sp3d>
          </a:bodyPr>
          <a:lstStyle/>
          <a:p>
            <a:pPr algn="ctr">
              <a:defRPr/>
            </a:pP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</a:schemeClr>
                    </a:gs>
                  </a:gsLst>
                  <a:lin ang="5400000" scaled="1"/>
                </a:gradFill>
                <a:latin typeface="Impact"/>
              </a:rPr>
              <a:t>Daily Double!</a:t>
            </a:r>
          </a:p>
        </p:txBody>
      </p:sp>
    </p:spTree>
    <p:extLst>
      <p:ext uri="{BB962C8B-B14F-4D97-AF65-F5344CB8AC3E}">
        <p14:creationId xmlns:p14="http://schemas.microsoft.com/office/powerpoint/2010/main" val="3391313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$200 Question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This is the less formal term for natural selection.</a:t>
            </a:r>
          </a:p>
        </p:txBody>
      </p:sp>
      <p:sp>
        <p:nvSpPr>
          <p:cNvPr id="1638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4191000"/>
            <a:ext cx="457200" cy="2667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6425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$200 Answer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“survival of the fittest”?</a:t>
            </a:r>
            <a:endParaRPr lang="en-US" i="1" dirty="0" smtClean="0"/>
          </a:p>
        </p:txBody>
      </p:sp>
      <p:sp>
        <p:nvSpPr>
          <p:cNvPr id="1741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810000" y="3276600"/>
            <a:ext cx="5334000" cy="3581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017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8436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2714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$300 Question 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7700" y="20574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When naming a species, scientists give the species a binomial name, given from these two categories of classification for the organism.</a:t>
            </a:r>
            <a:endParaRPr lang="en-US" dirty="0"/>
          </a:p>
        </p:txBody>
      </p:sp>
      <p:sp>
        <p:nvSpPr>
          <p:cNvPr id="91140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696200" y="6324600"/>
            <a:ext cx="14478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2474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$300 Answer 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genus and species?</a:t>
            </a:r>
          </a:p>
        </p:txBody>
      </p:sp>
      <p:sp>
        <p:nvSpPr>
          <p:cNvPr id="9216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791200" y="6096000"/>
            <a:ext cx="3352800" cy="762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2735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93188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8218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$400 Question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This piece of evidence for evolution discusses geographic locations of organisms and the similarities they have.</a:t>
            </a:r>
          </a:p>
        </p:txBody>
      </p:sp>
      <p:sp>
        <p:nvSpPr>
          <p:cNvPr id="29700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77200" y="6324600"/>
            <a:ext cx="10668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5086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$400 Answer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geographic distribution?</a:t>
            </a:r>
          </a:p>
        </p:txBody>
      </p:sp>
      <p:sp>
        <p:nvSpPr>
          <p:cNvPr id="3072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772400" y="5715000"/>
            <a:ext cx="1371600" cy="1143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734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31748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2269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$500 Question 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2514600"/>
            <a:ext cx="85725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These are the 9 categories of classification of living things, given in order from broadest to most specific.</a:t>
            </a:r>
          </a:p>
        </p:txBody>
      </p:sp>
      <p:sp>
        <p:nvSpPr>
          <p:cNvPr id="100356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01000" y="6248400"/>
            <a:ext cx="11430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9424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7575D1"/>
      </a:hlink>
      <a:folHlink>
        <a:srgbClr val="00000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9820</TotalTime>
  <Words>1242</Words>
  <Application>Microsoft Office PowerPoint</Application>
  <PresentationFormat>On-screen Show (4:3)</PresentationFormat>
  <Paragraphs>331</Paragraphs>
  <Slides>105</Slides>
  <Notes>105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105</vt:i4>
      </vt:variant>
    </vt:vector>
  </HeadingPairs>
  <TitlesOfParts>
    <vt:vector size="106" baseType="lpstr">
      <vt:lpstr>Blank Presentation</vt:lpstr>
      <vt:lpstr>PowerPoint Presentation</vt:lpstr>
      <vt:lpstr>Ecology Vocabulary</vt:lpstr>
      <vt:lpstr>Populations</vt:lpstr>
      <vt:lpstr>Unit 7 WILD!</vt:lpstr>
      <vt:lpstr>Evolution Vocabulary</vt:lpstr>
      <vt:lpstr>Changes in Species</vt:lpstr>
      <vt:lpstr>Unit 8 WILD!</vt:lpstr>
      <vt:lpstr>Unit 7 &amp; 8 Jeopardy</vt:lpstr>
      <vt:lpstr>Daily Double</vt:lpstr>
      <vt:lpstr>Daily Double Question </vt:lpstr>
      <vt:lpstr>Daily Double Answer </vt:lpstr>
      <vt:lpstr>Return</vt:lpstr>
      <vt:lpstr>$200 Question </vt:lpstr>
      <vt:lpstr>$200 Answer </vt:lpstr>
      <vt:lpstr>Return</vt:lpstr>
      <vt:lpstr>$300 Question</vt:lpstr>
      <vt:lpstr>$300 Answer</vt:lpstr>
      <vt:lpstr>Return</vt:lpstr>
      <vt:lpstr>$400 Question </vt:lpstr>
      <vt:lpstr>$400 Answer </vt:lpstr>
      <vt:lpstr>Return</vt:lpstr>
      <vt:lpstr>$500 Question </vt:lpstr>
      <vt:lpstr>$500 Answer </vt:lpstr>
      <vt:lpstr>Return</vt:lpstr>
      <vt:lpstr>$100 Question </vt:lpstr>
      <vt:lpstr>$100 Answer </vt:lpstr>
      <vt:lpstr>Return</vt:lpstr>
      <vt:lpstr>$200 Question </vt:lpstr>
      <vt:lpstr>$200 Answer </vt:lpstr>
      <vt:lpstr>Return</vt:lpstr>
      <vt:lpstr>$300 Question </vt:lpstr>
      <vt:lpstr>$300 Answer </vt:lpstr>
      <vt:lpstr>Return</vt:lpstr>
      <vt:lpstr>$400 Question </vt:lpstr>
      <vt:lpstr>$400 Answer </vt:lpstr>
      <vt:lpstr>Return</vt:lpstr>
      <vt:lpstr>$500 Question </vt:lpstr>
      <vt:lpstr>$500 Answer</vt:lpstr>
      <vt:lpstr>Return</vt:lpstr>
      <vt:lpstr>$100 Question </vt:lpstr>
      <vt:lpstr>$100 Answer </vt:lpstr>
      <vt:lpstr>Return</vt:lpstr>
      <vt:lpstr>Daily Double</vt:lpstr>
      <vt:lpstr>Daily Double Question </vt:lpstr>
      <vt:lpstr>Daily Double Answer </vt:lpstr>
      <vt:lpstr>Return</vt:lpstr>
      <vt:lpstr>$300 Question </vt:lpstr>
      <vt:lpstr>$300 Answer </vt:lpstr>
      <vt:lpstr>Return</vt:lpstr>
      <vt:lpstr>$400 Question </vt:lpstr>
      <vt:lpstr>$400 Answer </vt:lpstr>
      <vt:lpstr>Return</vt:lpstr>
      <vt:lpstr>$500 Question </vt:lpstr>
      <vt:lpstr>$500 Answer </vt:lpstr>
      <vt:lpstr>Return</vt:lpstr>
      <vt:lpstr>$100 Question </vt:lpstr>
      <vt:lpstr>$100 Answer </vt:lpstr>
      <vt:lpstr>Return</vt:lpstr>
      <vt:lpstr>$200 Question </vt:lpstr>
      <vt:lpstr>$200 Answer </vt:lpstr>
      <vt:lpstr>Return</vt:lpstr>
      <vt:lpstr>$300 Question </vt:lpstr>
      <vt:lpstr>$300 Answer</vt:lpstr>
      <vt:lpstr>Return</vt:lpstr>
      <vt:lpstr>$400 Question </vt:lpstr>
      <vt:lpstr>$400 Answer </vt:lpstr>
      <vt:lpstr>Return</vt:lpstr>
      <vt:lpstr>$500 Question </vt:lpstr>
      <vt:lpstr>$500 Answer </vt:lpstr>
      <vt:lpstr>Return</vt:lpstr>
      <vt:lpstr>$100 Question </vt:lpstr>
      <vt:lpstr>$100 Answer </vt:lpstr>
      <vt:lpstr>Return</vt:lpstr>
      <vt:lpstr>$200 Question </vt:lpstr>
      <vt:lpstr>$200 Answer </vt:lpstr>
      <vt:lpstr>Return</vt:lpstr>
      <vt:lpstr>Daily Double</vt:lpstr>
      <vt:lpstr>Daily Double Question </vt:lpstr>
      <vt:lpstr>Daily Double Answer </vt:lpstr>
      <vt:lpstr>Return</vt:lpstr>
      <vt:lpstr>$400 Question</vt:lpstr>
      <vt:lpstr>$400 Answer </vt:lpstr>
      <vt:lpstr>Return</vt:lpstr>
      <vt:lpstr>$500 Question </vt:lpstr>
      <vt:lpstr>$500 Answer </vt:lpstr>
      <vt:lpstr>Return</vt:lpstr>
      <vt:lpstr>$100 Question </vt:lpstr>
      <vt:lpstr>$100 Answer </vt:lpstr>
      <vt:lpstr>Return</vt:lpstr>
      <vt:lpstr>$200 Question </vt:lpstr>
      <vt:lpstr>$200 Answer </vt:lpstr>
      <vt:lpstr>Return</vt:lpstr>
      <vt:lpstr>$300 Question </vt:lpstr>
      <vt:lpstr>$300 Answer </vt:lpstr>
      <vt:lpstr>Return</vt:lpstr>
      <vt:lpstr>$400 Question</vt:lpstr>
      <vt:lpstr>$400 Answer</vt:lpstr>
      <vt:lpstr>Return</vt:lpstr>
      <vt:lpstr>$500 Question </vt:lpstr>
      <vt:lpstr>$500 Answer </vt:lpstr>
      <vt:lpstr>Return</vt:lpstr>
      <vt:lpstr>Final Jeopardy Topic</vt:lpstr>
      <vt:lpstr>Final Jeopardy Question</vt:lpstr>
      <vt:lpstr>Final Jeopardy Answer</vt:lpstr>
      <vt:lpstr>Thank you for playing!</vt:lpstr>
    </vt:vector>
  </TitlesOfParts>
  <Company>Malone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Klemann</dc:creator>
  <cp:lastModifiedBy>Julia A. Fulbright</cp:lastModifiedBy>
  <cp:revision>262</cp:revision>
  <dcterms:created xsi:type="dcterms:W3CDTF">2006-06-12T15:11:52Z</dcterms:created>
  <dcterms:modified xsi:type="dcterms:W3CDTF">2015-05-19T16:01:52Z</dcterms:modified>
</cp:coreProperties>
</file>