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60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61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18" autoAdjust="0"/>
    <p:restoredTop sz="94660"/>
  </p:normalViewPr>
  <p:slideViewPr>
    <p:cSldViewPr>
      <p:cViewPr>
        <p:scale>
          <a:sx n="60" d="100"/>
          <a:sy n="60" d="100"/>
        </p:scale>
        <p:origin x="-1008" y="-342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767D13-1993-43E0-AE63-827D568A4DC0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A84810-9C4C-4BB6-A9E4-A2937F1EF12A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4227D5-0265-4E26-B4AE-BC087DC457F7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9EA465-3186-43E5-993C-EFA008BD0C1C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C1E841-49E2-44ED-B78A-80E81526CCB2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777B20-C0A8-4CD5-8E63-E34D40175D97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DC82E2-A480-4673-B003-EB18921C5DD7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53A851-D47C-4E7C-BA9F-A65E7E7B55EA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9CED86-253D-46BB-B59A-EFFD57E22401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094871-EF0E-4C57-AEC4-1D2CB75FAAED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D44B23-6EDB-40D6-A2B5-C506FFF874C4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2C0BDC-D1B8-4308-AFC4-F5EC41339891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ACC3BE-86CC-4736-953A-D610E3010DA5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171C65-78DF-42DF-8705-D0E3EBA11514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574558-4307-4072-AD91-4044CAF75FF2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27B48-578F-43B9-BED0-DCDFB25CBEB9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BFD085-EF68-4850-84D1-364244A0BFD0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2CA6B71-F01E-4E77-8627-E9B097963853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DA629B-A599-4E30-AA68-B6BF4B476D75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DD75C4-AC12-4A54-A373-53CA46C0703C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9AD55-D134-4F16-951A-E20A0F7ED5B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C8C94B-ED2E-465C-969A-06FFA81C0B2B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12780-A72E-4196-A263-754208B78626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4E45BB-3D4B-4667-A039-ECF97828AF62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1E3E7F-7BAB-456B-BC8D-815C7380A580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211929-E5A9-4FEC-B866-771AE67BE138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01A84-8726-4FBB-B727-570E272F9F4A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A2F960-30C5-41BC-A491-D7EC7027F1C2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28.xml"/><Relationship Id="rId18" Type="http://schemas.openxmlformats.org/officeDocument/2006/relationships/slide" Target="slide41.xml"/><Relationship Id="rId26" Type="http://schemas.openxmlformats.org/officeDocument/2006/relationships/slide" Target="slide69.xml"/><Relationship Id="rId3" Type="http://schemas.openxmlformats.org/officeDocument/2006/relationships/slide" Target="slide10.xml"/><Relationship Id="rId21" Type="http://schemas.openxmlformats.org/officeDocument/2006/relationships/slide" Target="slide54.xml"/><Relationship Id="rId34" Type="http://schemas.openxmlformats.org/officeDocument/2006/relationships/slide" Target="slide93.xml"/><Relationship Id="rId7" Type="http://schemas.openxmlformats.org/officeDocument/2006/relationships/slide" Target="slide13.xml"/><Relationship Id="rId12" Type="http://schemas.openxmlformats.org/officeDocument/2006/relationships/slide" Target="slide25.xml"/><Relationship Id="rId17" Type="http://schemas.openxmlformats.org/officeDocument/2006/relationships/slide" Target="slide42.xml"/><Relationship Id="rId25" Type="http://schemas.openxmlformats.org/officeDocument/2006/relationships/slide" Target="slide66.xml"/><Relationship Id="rId33" Type="http://schemas.openxmlformats.org/officeDocument/2006/relationships/slide" Target="slide90.xml"/><Relationship Id="rId2" Type="http://schemas.openxmlformats.org/officeDocument/2006/relationships/notesSlide" Target="../notesSlides/notesSlide8.xml"/><Relationship Id="rId16" Type="http://schemas.openxmlformats.org/officeDocument/2006/relationships/slide" Target="slide38.xml"/><Relationship Id="rId20" Type="http://schemas.openxmlformats.org/officeDocument/2006/relationships/slide" Target="slide51.xml"/><Relationship Id="rId29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11" Type="http://schemas.openxmlformats.org/officeDocument/2006/relationships/slide" Target="slide22.xml"/><Relationship Id="rId24" Type="http://schemas.openxmlformats.org/officeDocument/2006/relationships/slide" Target="slide63.xml"/><Relationship Id="rId32" Type="http://schemas.openxmlformats.org/officeDocument/2006/relationships/slide" Target="slide87.xml"/><Relationship Id="rId37" Type="http://schemas.openxmlformats.org/officeDocument/2006/relationships/slide" Target="slide102.xml"/><Relationship Id="rId5" Type="http://schemas.openxmlformats.org/officeDocument/2006/relationships/slide" Target="slide9.xml"/><Relationship Id="rId15" Type="http://schemas.openxmlformats.org/officeDocument/2006/relationships/slide" Target="slide35.xml"/><Relationship Id="rId23" Type="http://schemas.openxmlformats.org/officeDocument/2006/relationships/slide" Target="slide60.xml"/><Relationship Id="rId28" Type="http://schemas.openxmlformats.org/officeDocument/2006/relationships/slide" Target="slide75.xml"/><Relationship Id="rId36" Type="http://schemas.openxmlformats.org/officeDocument/2006/relationships/slide" Target="slide99.xml"/><Relationship Id="rId10" Type="http://schemas.openxmlformats.org/officeDocument/2006/relationships/slide" Target="slide19.xml"/><Relationship Id="rId19" Type="http://schemas.openxmlformats.org/officeDocument/2006/relationships/slide" Target="slide45.xml"/><Relationship Id="rId31" Type="http://schemas.openxmlformats.org/officeDocument/2006/relationships/slide" Target="slide84.xml"/><Relationship Id="rId4" Type="http://schemas.openxmlformats.org/officeDocument/2006/relationships/audio" Target="../media/audio2.bin"/><Relationship Id="rId9" Type="http://schemas.openxmlformats.org/officeDocument/2006/relationships/slide" Target="slide16.xml"/><Relationship Id="rId14" Type="http://schemas.openxmlformats.org/officeDocument/2006/relationships/slide" Target="slide31.xml"/><Relationship Id="rId22" Type="http://schemas.openxmlformats.org/officeDocument/2006/relationships/slide" Target="slide57.xml"/><Relationship Id="rId27" Type="http://schemas.openxmlformats.org/officeDocument/2006/relationships/slide" Target="slide72.xml"/><Relationship Id="rId30" Type="http://schemas.openxmlformats.org/officeDocument/2006/relationships/slide" Target="slide81.xml"/><Relationship Id="rId35" Type="http://schemas.openxmlformats.org/officeDocument/2006/relationships/slide" Target="slide9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Ecology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p:transition>
    <p:newsflash/>
    <p:sndAc>
      <p:stSnd>
        <p:snd r:embed="rId3" name="ope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</a:t>
            </a:r>
            <a:r>
              <a:rPr lang="en-US" i="1" dirty="0" smtClean="0"/>
              <a:t>living </a:t>
            </a:r>
            <a:r>
              <a:rPr lang="en-US" dirty="0" smtClean="0"/>
              <a:t>organisms in an environment make up these.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sustainable development (or planning for a sustainable future)?</a:t>
            </a:r>
          </a:p>
        </p:txBody>
      </p:sp>
      <p:sp>
        <p:nvSpPr>
          <p:cNvPr id="1013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Population Growth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779" y="19050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/>
              <a:t>Explain the demographic shift seen in the United States based on the age structure from 1960 (left) and the prediction of the age structure in 2040 (right) in the U.S. </a:t>
            </a:r>
            <a:r>
              <a:rPr lang="en-US" sz="2800" i="1" dirty="0" smtClean="0"/>
              <a:t>(You should base your explanation on historic events.)</a:t>
            </a:r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8" b="7490"/>
          <a:stretch/>
        </p:blipFill>
        <p:spPr bwMode="auto">
          <a:xfrm>
            <a:off x="4161183" y="4191001"/>
            <a:ext cx="4598061" cy="26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9864"/>
            <a:ext cx="3510609" cy="26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" y="4202668"/>
            <a:ext cx="838200" cy="140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202668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2040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202668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1960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146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baby boom?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biotic factors?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concept can explain why people living in the United States experience seasons.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concept that the Earth is unevenly heated by the Sun due to its movement around the Sun, while tilted on its axis?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climate in a specific area that varies from the surrounding climate.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microclimate?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order of the five levels of life, going from largest to smallest.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biosphere, ecosystem, community, population, and organism?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two factors that allow biologists to identify and categorize different biomes.</a:t>
            </a: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5791200"/>
            <a:ext cx="381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(any factors relating to) climate (such as </a:t>
            </a:r>
            <a:r>
              <a:rPr lang="en-US" dirty="0"/>
              <a:t>temperature, air pressure, humidity, </a:t>
            </a:r>
            <a:r>
              <a:rPr lang="en-US" dirty="0" smtClean="0"/>
              <a:t>precipitation) and plant characteristics/types of organisms living there?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10668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organisms of one species living in an area make up this.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population?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</a:t>
            </a:r>
            <a:r>
              <a:rPr lang="en-US" i="1" dirty="0" smtClean="0"/>
              <a:t>number of individuals</a:t>
            </a:r>
            <a:r>
              <a:rPr lang="en-US" dirty="0" smtClean="0"/>
              <a:t> of a particular species in a given area is referred to as this.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population density?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Sampling techniques help ecologists do this.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estimate the size of a population?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Capturing and marking some organisms within a population to estimate the total number of the population is named this.</a:t>
            </a:r>
            <a:endParaRPr lang="en-US" i="1" dirty="0" smtClean="0"/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What is the mark-recapture method?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68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Ecologists use </a:t>
            </a:r>
            <a:r>
              <a:rPr lang="en-US" i="1" dirty="0" smtClean="0"/>
              <a:t>these</a:t>
            </a:r>
            <a:r>
              <a:rPr lang="en-US" dirty="0" smtClean="0"/>
              <a:t> to count the number of species in a given area and then use the averages to estimate population density.</a:t>
            </a:r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quadrats?</a:t>
            </a:r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Growth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None/>
            </a:pPr>
            <a:r>
              <a:rPr lang="en-US" dirty="0" smtClean="0"/>
              <a:t>A graph like the one shown above would represent this type of growth.</a:t>
            </a:r>
            <a:endParaRPr lang="en-US" dirty="0"/>
          </a:p>
          <a:p>
            <a:pPr marL="0" indent="0" algn="ctr" eaLnBrk="1" hangingPunct="1">
              <a:buFontTx/>
              <a:buNone/>
            </a:pPr>
            <a:endParaRPr lang="en-US" i="1" dirty="0" smtClean="0"/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48602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exponential growth?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population growth is stopped by some environmental factor, this has been reached.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population’s carrying capacity?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type of graph shows the distribution of various age groups in a population and is used by ecologists in predicting the likelihood of the continuation of a species.</a:t>
            </a:r>
            <a:endParaRPr lang="en-US" dirty="0"/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population age structure graph?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Communities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Lack of water in an area due to drought is an example of this of factor.</a:t>
            </a:r>
          </a:p>
          <a:p>
            <a:pPr marL="0" indent="0" algn="ctr" eaLnBrk="1" hangingPunct="1">
              <a:buFontTx/>
              <a:buNone/>
            </a:pPr>
            <a:endParaRPr lang="en-US" sz="2400" i="1" dirty="0"/>
          </a:p>
          <a:p>
            <a:pPr marL="0" indent="0" algn="ctr" eaLnBrk="1" hangingPunct="1">
              <a:buFontTx/>
              <a:buNone/>
            </a:pPr>
            <a:r>
              <a:rPr lang="en-US" sz="2400" i="1" dirty="0" smtClean="0"/>
              <a:t>(Think about O Deer!)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limiting factor?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105025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three of the major factors leading to human population growth over the last 500 years.</a:t>
            </a:r>
          </a:p>
        </p:txBody>
      </p:sp>
      <p:sp>
        <p:nvSpPr>
          <p:cNvPr id="542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286000"/>
            <a:ext cx="7467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agriculture (farming), technology, and improved health care (medicine)?</a:t>
            </a:r>
          </a:p>
        </p:txBody>
      </p:sp>
      <p:sp>
        <p:nvSpPr>
          <p:cNvPr id="553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includes an organism’s living place (habitat), its food sources, the time of day it is most active, and many other factors specific to that organism’s way of life.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niche?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Impact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symbiotic relationship benefits one organism, while the other organism is harmed.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parasitism?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If more than one species is competing for the same limited resource, this type of competition is occurring.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interspecific competition?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(Quiz yourself: Do you know what intraspecific competition would mean?)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one organism benefits from a symbiotic relationship, and the other organism is neither helped nor harmed, this is said to be occurring.</a:t>
            </a:r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2057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commensalism?</a:t>
            </a:r>
          </a:p>
        </p:txBody>
      </p:sp>
      <p:sp>
        <p:nvSpPr>
          <p:cNvPr id="675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If one species out-competes another for a limited resource, causing the other organism to perish, this is said to have occurred.</a:t>
            </a:r>
          </a:p>
        </p:txBody>
      </p:sp>
      <p:sp>
        <p:nvSpPr>
          <p:cNvPr id="696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16002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Conservation Biology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competitive exclusion?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706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humans move a species from its native location to a new geographic area, the species is named this.</a:t>
            </a:r>
            <a:endParaRPr lang="en-US" dirty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introduced species?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Global warming is caused from in increase in heat retained by Earth’s atmosphere.  </a:t>
            </a:r>
            <a:r>
              <a:rPr lang="en-US" i="1" dirty="0" smtClean="0"/>
              <a:t>This gas </a:t>
            </a:r>
            <a:r>
              <a:rPr lang="en-US" dirty="0" smtClean="0"/>
              <a:t>is known for retaining heat (thus, an increase in its normal amount leads to global warming).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Damage to the ozone layer is caused by the addition of certain chemicals (like CFCs) to the atmosphere.  This is why the damage occurs.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because the CFCs will bond with ozone gas (O</a:t>
            </a:r>
            <a:r>
              <a:rPr lang="en-US" baseline="-25000" dirty="0" smtClean="0"/>
              <a:t>3</a:t>
            </a:r>
            <a:r>
              <a:rPr lang="en-US" dirty="0" smtClean="0"/>
              <a:t>), removing the free ozone from the atmosphere?</a:t>
            </a:r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Unit 7 </a:t>
            </a:r>
            <a:r>
              <a:rPr lang="en-US" dirty="0" smtClean="0"/>
              <a:t>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ea typeface="ＭＳ Ｐゴシック" charset="0"/>
              </a:rPr>
              <a:t>Biosphere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Populations</a:t>
            </a:r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Growth</a:t>
            </a:r>
          </a:p>
        </p:txBody>
      </p:sp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Communities</a:t>
            </a:r>
            <a:endParaRPr lang="en-US" sz="16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Human</a:t>
            </a:r>
          </a:p>
          <a:p>
            <a:pPr algn="ctr">
              <a:defRPr/>
            </a:pPr>
            <a:r>
              <a:rPr lang="en-US" sz="2000" dirty="0" smtClean="0"/>
              <a:t>Impact</a:t>
            </a:r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Conservation</a:t>
            </a:r>
          </a:p>
          <a:p>
            <a:pPr algn="ctr">
              <a:defRPr/>
            </a:pPr>
            <a:r>
              <a:rPr lang="en-US" sz="1600" dirty="0" smtClean="0"/>
              <a:t>Biology</a:t>
            </a:r>
            <a:endParaRPr lang="en-US" sz="1600" dirty="0"/>
          </a:p>
        </p:txBody>
      </p:sp>
      <p:sp>
        <p:nvSpPr>
          <p:cNvPr id="9225" name="AutoShape 15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5" action="ppaction://hlinksldjump">
                  <a:snd r:embed="rId6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26" name="AutoShape 16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7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27" name="AutoShape 17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28" name="AutoShape 18">
            <a:hlinkClick r:id="rId1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0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29" name="AutoShape 19">
            <a:hlinkClick r:id="rId1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0" name="AutoShape 21">
            <a:hlinkClick r:id="rId1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31" name="AutoShape 22">
            <a:hlinkClick r:id="rId1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2" name="AutoShape 23">
            <a:hlinkClick r:id="rId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4" action="ppaction://hlinksldjump">
                  <a:snd r:embed="rId6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33" name="AutoShape 24">
            <a:hlinkClick r:id="rId1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5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34" name="AutoShape 25">
            <a:hlinkClick r:id="rId1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5" name="AutoShape 51">
            <a:hlinkClick r:id="rId1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8" action="ppaction://hlinksldjump">
                  <a:snd r:embed="rId6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36" name="AutoShape 52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7" name="AutoShape 53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38" name="AutoShape 54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39" name="AutoShape 55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6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7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8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9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3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5" name="AutoShape 72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Final Jeopardy!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pollutants in an organism move up the food chain to different trophic levels, this is occurring.</a:t>
            </a: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4953000"/>
            <a:ext cx="2209800" cy="1905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biological magnification?</a:t>
            </a: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762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43207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As humans add fertilizer to the Earth’s surface, this process occurs.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(I am not looking for “fertilization.”)</a:t>
            </a: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1066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eutrophication?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791200"/>
            <a:ext cx="2209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encompasses the variety of life on Earth.</a:t>
            </a: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biodiversity?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1640291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Clearing land for agriculture, roads, and communities leads to the destruction of these.</a:t>
            </a:r>
            <a:endParaRPr lang="en-US" dirty="0"/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habitats?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Scientists will attempt to balance the demands of </a:t>
            </a:r>
            <a:r>
              <a:rPr lang="en-US" i="1" dirty="0" smtClean="0"/>
              <a:t>these</a:t>
            </a:r>
            <a:r>
              <a:rPr lang="en-US" dirty="0" smtClean="0"/>
              <a:t> through questioning the needs of humans in contrast with the needs of the environment.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resources?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Hot spots refer to this.</a:t>
            </a:r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small geographic areas with high concentrations of species?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As biologists work to develop natural resources to renew the resources being used in efforts to make resources available in the future, this is occurring.</a:t>
            </a:r>
          </a:p>
        </p:txBody>
      </p:sp>
      <p:sp>
        <p:nvSpPr>
          <p:cNvPr id="1003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9761</TotalTime>
  <Words>1298</Words>
  <Application>Microsoft Office PowerPoint</Application>
  <PresentationFormat>On-screen Show (4:3)</PresentationFormat>
  <Paragraphs>329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Biosphere</vt:lpstr>
      <vt:lpstr>Populations</vt:lpstr>
      <vt:lpstr>Growth</vt:lpstr>
      <vt:lpstr>Communities</vt:lpstr>
      <vt:lpstr>Human Impact</vt:lpstr>
      <vt:lpstr>Conservation Biology</vt:lpstr>
      <vt:lpstr>Unit 7 Jeopardy</vt:lpstr>
      <vt:lpstr>Daily Double</vt:lpstr>
      <vt:lpstr>Daily Double Question </vt:lpstr>
      <vt:lpstr>Daily Double Answer </vt:lpstr>
      <vt:lpstr>Return</vt:lpstr>
      <vt:lpstr>$200 Question </vt:lpstr>
      <vt:lpstr>$200 Answer</vt:lpstr>
      <vt:lpstr>Return</vt:lpstr>
      <vt:lpstr>$300 Question </vt:lpstr>
      <vt:lpstr>$300 Answer </vt:lpstr>
      <vt:lpstr>Return</vt:lpstr>
      <vt:lpstr>$400 Question 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</vt:lpstr>
      <vt:lpstr>$200 Answer</vt:lpstr>
      <vt:lpstr>Return</vt:lpstr>
      <vt:lpstr>Daily Double</vt:lpstr>
      <vt:lpstr>Daily Double Question</vt:lpstr>
      <vt:lpstr>Daily Double Answer</vt:lpstr>
      <vt:lpstr>Return</vt:lpstr>
      <vt:lpstr>$400 Question </vt:lpstr>
      <vt:lpstr>$400 Answer </vt:lpstr>
      <vt:lpstr>Return</vt:lpstr>
      <vt:lpstr>$500 Question</vt:lpstr>
      <vt:lpstr>$500 Answer </vt:lpstr>
      <vt:lpstr>Return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254</cp:revision>
  <dcterms:created xsi:type="dcterms:W3CDTF">2006-06-12T15:11:52Z</dcterms:created>
  <dcterms:modified xsi:type="dcterms:W3CDTF">2015-04-03T13:37:08Z</dcterms:modified>
</cp:coreProperties>
</file>