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60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61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28BE120-5466-402F-828F-B425E42F6011}">
          <p14:sldIdLst/>
        </p14:section>
        <p14:section name="Untitled Section" id="{BDBB14D0-1EE8-4E24-AE5E-A94382F08861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3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6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361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2" autoAdjust="0"/>
    <p:restoredTop sz="94660"/>
  </p:normalViewPr>
  <p:slideViewPr>
    <p:cSldViewPr>
      <p:cViewPr>
        <p:scale>
          <a:sx n="60" d="100"/>
          <a:sy n="60" d="100"/>
        </p:scale>
        <p:origin x="-888" y="-23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767D13-1993-43E0-AE63-827D568A4DC0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A84810-9C4C-4BB6-A9E4-A2937F1EF12A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4227D5-0265-4E26-B4AE-BC087DC457F7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9EA465-3186-43E5-993C-EFA008BD0C1C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C1E841-49E2-44ED-B78A-80E81526CCB2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777B20-C0A8-4CD5-8E63-E34D40175D97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DC82E2-A480-4673-B003-EB18921C5DD7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53A851-D47C-4E7C-BA9F-A65E7E7B55EA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9CED86-253D-46BB-B59A-EFFD57E22401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094871-EF0E-4C57-AEC4-1D2CB75FAAED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D44B23-6EDB-40D6-A2B5-C506FFF874C4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2C0BDC-D1B8-4308-AFC4-F5EC41339891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ACC3BE-86CC-4736-953A-D610E3010DA5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171C65-78DF-42DF-8705-D0E3EBA11514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574558-4307-4072-AD91-4044CAF75FF2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27B48-578F-43B9-BED0-DCDFB25CBEB9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BFD085-EF68-4850-84D1-364244A0BFD0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2CA6B71-F01E-4E77-8627-E9B097963853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DA629B-A599-4E30-AA68-B6BF4B476D75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DD75C4-AC12-4A54-A373-53CA46C0703C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9AD55-D134-4F16-951A-E20A0F7ED5B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C8C94B-ED2E-465C-969A-06FFA81C0B2B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12780-A72E-4196-A263-754208B78626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4E45BB-3D4B-4667-A039-ECF97828AF62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1E3E7F-7BAB-456B-BC8D-815C7380A580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211929-E5A9-4FEC-B866-771AE67BE138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01A84-8726-4FBB-B727-570E272F9F4A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A2F960-30C5-41BC-A491-D7EC7027F1C2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1.xml"/><Relationship Id="rId18" Type="http://schemas.openxmlformats.org/officeDocument/2006/relationships/slide" Target="slide41.xml"/><Relationship Id="rId26" Type="http://schemas.openxmlformats.org/officeDocument/2006/relationships/slide" Target="slide69.xml"/><Relationship Id="rId3" Type="http://schemas.openxmlformats.org/officeDocument/2006/relationships/slide" Target="slide10.xml"/><Relationship Id="rId21" Type="http://schemas.openxmlformats.org/officeDocument/2006/relationships/slide" Target="slide54.xml"/><Relationship Id="rId34" Type="http://schemas.openxmlformats.org/officeDocument/2006/relationships/slide" Target="slide93.xml"/><Relationship Id="rId7" Type="http://schemas.openxmlformats.org/officeDocument/2006/relationships/slide" Target="slide48.xml"/><Relationship Id="rId12" Type="http://schemas.openxmlformats.org/officeDocument/2006/relationships/slide" Target="slide28.xml"/><Relationship Id="rId17" Type="http://schemas.openxmlformats.org/officeDocument/2006/relationships/slide" Target="slide42.xml"/><Relationship Id="rId25" Type="http://schemas.openxmlformats.org/officeDocument/2006/relationships/slide" Target="slide66.xml"/><Relationship Id="rId33" Type="http://schemas.openxmlformats.org/officeDocument/2006/relationships/slide" Target="slide90.xml"/><Relationship Id="rId2" Type="http://schemas.openxmlformats.org/officeDocument/2006/relationships/notesSlide" Target="../notesSlides/notesSlide8.xml"/><Relationship Id="rId16" Type="http://schemas.openxmlformats.org/officeDocument/2006/relationships/slide" Target="slide38.xml"/><Relationship Id="rId20" Type="http://schemas.openxmlformats.org/officeDocument/2006/relationships/slide" Target="slide51.xml"/><Relationship Id="rId29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24" Type="http://schemas.openxmlformats.org/officeDocument/2006/relationships/slide" Target="slide63.xml"/><Relationship Id="rId32" Type="http://schemas.openxmlformats.org/officeDocument/2006/relationships/slide" Target="slide87.xml"/><Relationship Id="rId37" Type="http://schemas.openxmlformats.org/officeDocument/2006/relationships/slide" Target="slide102.xml"/><Relationship Id="rId5" Type="http://schemas.openxmlformats.org/officeDocument/2006/relationships/slide" Target="slide9.xml"/><Relationship Id="rId15" Type="http://schemas.openxmlformats.org/officeDocument/2006/relationships/slide" Target="slide35.xml"/><Relationship Id="rId23" Type="http://schemas.openxmlformats.org/officeDocument/2006/relationships/slide" Target="slide60.xml"/><Relationship Id="rId28" Type="http://schemas.openxmlformats.org/officeDocument/2006/relationships/slide" Target="slide75.xml"/><Relationship Id="rId36" Type="http://schemas.openxmlformats.org/officeDocument/2006/relationships/slide" Target="slide99.xml"/><Relationship Id="rId10" Type="http://schemas.openxmlformats.org/officeDocument/2006/relationships/slide" Target="slide22.xml"/><Relationship Id="rId19" Type="http://schemas.openxmlformats.org/officeDocument/2006/relationships/slide" Target="slide45.xml"/><Relationship Id="rId31" Type="http://schemas.openxmlformats.org/officeDocument/2006/relationships/slide" Target="slide84.xml"/><Relationship Id="rId4" Type="http://schemas.openxmlformats.org/officeDocument/2006/relationships/audio" Target="../media/audio2.bin"/><Relationship Id="rId9" Type="http://schemas.openxmlformats.org/officeDocument/2006/relationships/slide" Target="slide19.xml"/><Relationship Id="rId14" Type="http://schemas.openxmlformats.org/officeDocument/2006/relationships/audio" Target="../media/audio3.bin"/><Relationship Id="rId22" Type="http://schemas.openxmlformats.org/officeDocument/2006/relationships/slide" Target="slide57.xml"/><Relationship Id="rId27" Type="http://schemas.openxmlformats.org/officeDocument/2006/relationships/slide" Target="slide72.xml"/><Relationship Id="rId30" Type="http://schemas.openxmlformats.org/officeDocument/2006/relationships/slide" Target="slide81.xml"/><Relationship Id="rId35" Type="http://schemas.openxmlformats.org/officeDocument/2006/relationships/slide" Target="slide9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Evolution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p:transition>
    <p:newsflash/>
    <p:sndAc>
      <p:stSnd>
        <p:snd r:embed="rId3" name="ope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definition of evolution.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Life, Domain, Kingdom, Phylum, Class, Order, Family, Genus, Species?</a:t>
            </a:r>
          </a:p>
        </p:txBody>
      </p:sp>
      <p:sp>
        <p:nvSpPr>
          <p:cNvPr id="1013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Darwin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056687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Explain the following about Darwin: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Where he did his research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What his research about finches was on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What his research on finches told us about nature – relating and leading to the theory of evolution</a:t>
            </a:r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146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eaLnBrk="1" hangingPunct="1">
              <a:buFont typeface="+mj-lt"/>
              <a:buAutoNum type="arabicPeriod"/>
            </a:pPr>
            <a:r>
              <a:rPr lang="en-US" i="1" dirty="0" smtClean="0"/>
              <a:t>Galapagos Islands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i="1" dirty="0" smtClean="0"/>
              <a:t>Size of finch bird beaks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i="1" dirty="0" smtClean="0"/>
              <a:t>Size of beak related to food sources – they had to adapt to their environment to be able to eat – survival of </a:t>
            </a:r>
            <a:r>
              <a:rPr lang="en-US" i="1" smtClean="0"/>
              <a:t>the fittest…</a:t>
            </a:r>
            <a:endParaRPr lang="en-US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“a change in gene frequency over time”?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an inherited characteristic that improves an organism’s </a:t>
            </a:r>
            <a:r>
              <a:rPr lang="en-US" smtClean="0"/>
              <a:t>ability to </a:t>
            </a:r>
            <a:r>
              <a:rPr lang="en-US" dirty="0" smtClean="0"/>
              <a:t>survive.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adaptation?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less formal term for natural selection.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“survival of the fittest”?</a:t>
            </a:r>
            <a:endParaRPr lang="en-US" i="1" dirty="0" smtClean="0"/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</a:t>
            </a:r>
            <a:r>
              <a:rPr lang="en-US" dirty="0" smtClean="0"/>
              <a:t>occurs when organisms are selected by humans based on traits that humans desire.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Evolution Vocabulary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artificial selection?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more primitive features that appear in older fossils.</a:t>
            </a: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5791200"/>
            <a:ext cx="381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ancestral trait?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10668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 piece of evidence for evolution that looks at remains of organisms and organizes them in some specific way.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fossil record?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piece of evidence for evolution discusses geographic locations of organisms and the similarities they have.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geographic distribution?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Evidence for 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piece of evidence for evolution discusses homologous, analogous, and vestigial structures of organisms.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comparative anatomy?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piece of evidence for evolution discusses comparisons in development of different organisms.</a:t>
            </a:r>
            <a:endParaRPr lang="en-US" i="1" dirty="0" smtClean="0"/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mtClean="0"/>
              <a:t>What is comparative </a:t>
            </a:r>
            <a:r>
              <a:rPr lang="en-US" dirty="0" smtClean="0"/>
              <a:t>embryology?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68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piece </a:t>
            </a:r>
            <a:r>
              <a:rPr lang="en-US" dirty="0" smtClean="0"/>
              <a:t>of evidence for evolution that looks at the comparisons of </a:t>
            </a:r>
            <a:r>
              <a:rPr lang="en-US" dirty="0" smtClean="0"/>
              <a:t>nucleic acids and proteins </a:t>
            </a:r>
            <a:r>
              <a:rPr lang="en-US" dirty="0" smtClean="0"/>
              <a:t>in </a:t>
            </a:r>
            <a:r>
              <a:rPr lang="en-US" dirty="0" smtClean="0"/>
              <a:t>different organisms.</a:t>
            </a:r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</a:t>
            </a:r>
            <a:r>
              <a:rPr lang="en-US" dirty="0" smtClean="0"/>
              <a:t>comparative biochemistry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Microevolution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alleles in a population make up this.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gene pool?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any change in gene frequencies that occur </a:t>
            </a:r>
            <a:r>
              <a:rPr lang="en-US" i="1" dirty="0" smtClean="0"/>
              <a:t>due to chance</a:t>
            </a:r>
            <a:r>
              <a:rPr lang="en-US" dirty="0" smtClean="0"/>
              <a:t>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genetic drift?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the study of evolution looking at </a:t>
            </a:r>
            <a:r>
              <a:rPr lang="en-US" dirty="0" smtClean="0"/>
              <a:t>generation-to-generation change.</a:t>
            </a:r>
            <a:endParaRPr lang="en-US" dirty="0" smtClean="0"/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microevolution?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Speciation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 type of genetic drift that occurs when </a:t>
            </a:r>
            <a:r>
              <a:rPr lang="en-US" dirty="0" smtClean="0"/>
              <a:t>a natural disaster or disease </a:t>
            </a:r>
            <a:r>
              <a:rPr lang="en-US" dirty="0" smtClean="0"/>
              <a:t>has caused the population to dramatically lessen in size.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bottlenecking?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105025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 population can be in this type of equilibrium if no evolution is </a:t>
            </a:r>
            <a:r>
              <a:rPr lang="en-US" dirty="0" smtClean="0"/>
              <a:t>occurring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542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286000"/>
            <a:ext cx="7467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Hardy-Weinberg equilibrium?</a:t>
            </a:r>
          </a:p>
        </p:txBody>
      </p:sp>
      <p:sp>
        <p:nvSpPr>
          <p:cNvPr id="553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term refers to a group of organisms that can mate together and reproduce fertile offspring.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species?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Geologic Time Scale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process occurs when new species are formed.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speciation?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two groups of organisms can no longer reproduce with one another to produce fertile offspring due to mating differences, they are said to be _________ isolated.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reproductively?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When two groups of organisms can no longer reproduce with one another to produce fertile </a:t>
            </a:r>
            <a:r>
              <a:rPr lang="en-US" dirty="0" smtClean="0"/>
              <a:t>offspring due to being physically separated, </a:t>
            </a:r>
            <a:r>
              <a:rPr lang="en-US" dirty="0"/>
              <a:t>they are said to be _________ isolated.</a:t>
            </a:r>
            <a:endParaRPr lang="en-US" i="1" dirty="0"/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2057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geographically?</a:t>
            </a:r>
          </a:p>
        </p:txBody>
      </p:sp>
      <p:sp>
        <p:nvSpPr>
          <p:cNvPr id="675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____zygotic isolation can be seen in horses and donkeys, due to their creation of an infertile mule when mating.</a:t>
            </a:r>
          </a:p>
        </p:txBody>
      </p:sp>
      <p:sp>
        <p:nvSpPr>
          <p:cNvPr id="696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16002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Taxonomy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</a:t>
            </a:r>
            <a:r>
              <a:rPr lang="en-US" b="1" dirty="0" smtClean="0"/>
              <a:t>post-</a:t>
            </a:r>
            <a:r>
              <a:rPr lang="en-US" dirty="0" smtClean="0"/>
              <a:t>zygotic?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706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</a:t>
            </a:r>
            <a:r>
              <a:rPr lang="en-US" dirty="0" smtClean="0"/>
              <a:t>is the age of the Earth.</a:t>
            </a:r>
            <a:endParaRPr lang="en-US" dirty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</a:t>
            </a:r>
            <a:r>
              <a:rPr lang="en-US" dirty="0" smtClean="0"/>
              <a:t>4.6 </a:t>
            </a:r>
            <a:r>
              <a:rPr lang="en-US" dirty="0" smtClean="0"/>
              <a:t>billion years?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We are currently living in this era of time.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Cenozoic era?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Earth’s early atmosphere </a:t>
            </a:r>
            <a:r>
              <a:rPr lang="en-US" dirty="0" smtClean="0"/>
              <a:t>did not have free </a:t>
            </a:r>
            <a:r>
              <a:rPr lang="en-US" dirty="0" smtClean="0"/>
              <a:t>forms of this gaseous compound.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oxygen?</a:t>
            </a:r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 9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Evolution</a:t>
            </a:r>
          </a:p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Vocabulary</a:t>
            </a:r>
            <a:endParaRPr lang="en-US" sz="16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Evidence for</a:t>
            </a:r>
          </a:p>
          <a:p>
            <a:pPr algn="ctr">
              <a:defRPr/>
            </a:pPr>
            <a:r>
              <a:rPr lang="en-US" sz="1600" dirty="0" smtClean="0"/>
              <a:t>Evolution</a:t>
            </a:r>
            <a:endParaRPr lang="en-US" sz="1600" dirty="0"/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Microevolution</a:t>
            </a:r>
          </a:p>
        </p:txBody>
      </p:sp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Speciation</a:t>
            </a:r>
            <a:endParaRPr lang="en-US" sz="16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Geologic</a:t>
            </a:r>
          </a:p>
          <a:p>
            <a:pPr algn="ctr">
              <a:defRPr/>
            </a:pPr>
            <a:r>
              <a:rPr lang="en-US" sz="1600" dirty="0" smtClean="0"/>
              <a:t>Time Scale</a:t>
            </a:r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Taxonomy</a:t>
            </a:r>
            <a:endParaRPr lang="en-US" sz="1600" dirty="0"/>
          </a:p>
        </p:txBody>
      </p:sp>
      <p:sp>
        <p:nvSpPr>
          <p:cNvPr id="9225" name="AutoShape 15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5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26" name="AutoShape 16">
            <a:hlinkClick r:id="rId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6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27" name="AutoShape 17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28" name="AutoShape 18">
            <a:hlinkClick r:id="rId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29" name="AutoShape 19">
            <a:hlinkClick r:id="rId1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0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30" name="AutoShape 21">
            <a:hlinkClick r:id="rId1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31" name="AutoShape 22">
            <a:hlinkClick r:id="rId1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2" name="AutoShape 23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3" action="ppaction://hlinksldjump">
                  <a:snd r:embed="rId14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33" name="AutoShape 24">
            <a:hlinkClick r:id="rId1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5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4" name="AutoShape 25">
            <a:hlinkClick r:id="rId1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35" name="AutoShape 51">
            <a:hlinkClick r:id="rId1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8" action="ppaction://hlinksldjump">
                  <a:snd r:embed="rId14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36" name="AutoShape 52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7" name="AutoShape 53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7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38" name="AutoShape 54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9" name="AutoShape 55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7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8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9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3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5" name="AutoShape 72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Final Jeopardy!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Petrified fossils are always found in this type of rock.</a:t>
            </a: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4953000"/>
            <a:ext cx="2209800" cy="1905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sedimentary </a:t>
            </a:r>
            <a:r>
              <a:rPr lang="en-US" dirty="0" smtClean="0"/>
              <a:t>rock?</a:t>
            </a:r>
            <a:endParaRPr lang="en-US" dirty="0" smtClean="0"/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762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43207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theory helps to explain how eukaryotic cells came into existence.</a:t>
            </a: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1066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</a:t>
            </a:r>
            <a:r>
              <a:rPr lang="en-US" dirty="0" err="1" smtClean="0"/>
              <a:t>Endosymbiont</a:t>
            </a:r>
            <a:r>
              <a:rPr lang="en-US" dirty="0" smtClean="0"/>
              <a:t> Theory?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791200"/>
            <a:ext cx="2209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the identifying, naming, and classifying of organisms.</a:t>
            </a: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taxonomy?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1640291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naming a species, scientists give the species a binomial name, given from these two categories of classification for the organism.</a:t>
            </a:r>
            <a:endParaRPr lang="en-US" dirty="0"/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genus and species?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domain that we are a part of.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Eukarya</a:t>
            </a:r>
            <a:r>
              <a:rPr lang="en-US" dirty="0" smtClean="0"/>
              <a:t>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branching tree that names different characteristics of organisms and shows their relationship to one another.</a:t>
            </a:r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cladogram</a:t>
            </a:r>
            <a:r>
              <a:rPr lang="en-US" dirty="0" smtClean="0"/>
              <a:t>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14600"/>
            <a:ext cx="85725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the 9 categories of classification of living things, given in order from broadest to most specific.</a:t>
            </a:r>
          </a:p>
        </p:txBody>
      </p:sp>
      <p:sp>
        <p:nvSpPr>
          <p:cNvPr id="1003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9274</TotalTime>
  <Words>1122</Words>
  <Application>Microsoft Office PowerPoint</Application>
  <PresentationFormat>On-screen Show (4:3)</PresentationFormat>
  <Paragraphs>323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Evolution Vocabulary</vt:lpstr>
      <vt:lpstr>Evidence for Evolution</vt:lpstr>
      <vt:lpstr>Microevolution</vt:lpstr>
      <vt:lpstr>Speciation</vt:lpstr>
      <vt:lpstr>Geologic Time Scale</vt:lpstr>
      <vt:lpstr>Taxonomy</vt:lpstr>
      <vt:lpstr>Unit 9 Jeopardy</vt:lpstr>
      <vt:lpstr>Daily Double</vt:lpstr>
      <vt:lpstr>Daily Double Question </vt:lpstr>
      <vt:lpstr>Daily Double Answer </vt:lpstr>
      <vt:lpstr>Return</vt:lpstr>
      <vt:lpstr>$200 Question </vt:lpstr>
      <vt:lpstr>$200 Answer</vt:lpstr>
      <vt:lpstr>Return</vt:lpstr>
      <vt:lpstr>$300 Question </vt:lpstr>
      <vt:lpstr>$300 Answer </vt:lpstr>
      <vt:lpstr>Return</vt:lpstr>
      <vt:lpstr>$400 Question 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</vt:lpstr>
      <vt:lpstr>$200 Answer</vt:lpstr>
      <vt:lpstr>Return</vt:lpstr>
      <vt:lpstr>Daily Double</vt:lpstr>
      <vt:lpstr>Daily Double Question</vt:lpstr>
      <vt:lpstr>Daily Double Answer</vt:lpstr>
      <vt:lpstr>Return</vt:lpstr>
      <vt:lpstr>$400 Question </vt:lpstr>
      <vt:lpstr>$400 Answer </vt:lpstr>
      <vt:lpstr>Return</vt:lpstr>
      <vt:lpstr>$500 Question</vt:lpstr>
      <vt:lpstr>$500 Answer </vt:lpstr>
      <vt:lpstr>Return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250</cp:revision>
  <dcterms:created xsi:type="dcterms:W3CDTF">2006-06-12T15:11:52Z</dcterms:created>
  <dcterms:modified xsi:type="dcterms:W3CDTF">2015-05-08T12:46:11Z</dcterms:modified>
</cp:coreProperties>
</file>